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7.xml" ContentType="application/vnd.openxmlformats-officedocument.presentationml.tags+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14" r:id="rId2"/>
    <p:sldMasterId id="2147483727" r:id="rId3"/>
    <p:sldMasterId id="2147483734" r:id="rId4"/>
    <p:sldMasterId id="2147483741" r:id="rId5"/>
    <p:sldMasterId id="2147483748" r:id="rId6"/>
    <p:sldMasterId id="2147483758" r:id="rId7"/>
  </p:sldMasterIdLst>
  <p:notesMasterIdLst>
    <p:notesMasterId r:id="rId64"/>
  </p:notesMasterIdLst>
  <p:sldIdLst>
    <p:sldId id="257" r:id="rId8"/>
    <p:sldId id="259" r:id="rId9"/>
    <p:sldId id="256" r:id="rId10"/>
    <p:sldId id="270" r:id="rId11"/>
    <p:sldId id="271" r:id="rId12"/>
    <p:sldId id="272" r:id="rId13"/>
    <p:sldId id="273" r:id="rId14"/>
    <p:sldId id="297" r:id="rId15"/>
    <p:sldId id="274" r:id="rId16"/>
    <p:sldId id="296" r:id="rId17"/>
    <p:sldId id="302" r:id="rId18"/>
    <p:sldId id="298" r:id="rId19"/>
    <p:sldId id="275" r:id="rId20"/>
    <p:sldId id="332" r:id="rId21"/>
    <p:sldId id="333" r:id="rId22"/>
    <p:sldId id="334" r:id="rId23"/>
    <p:sldId id="335" r:id="rId24"/>
    <p:sldId id="336" r:id="rId25"/>
    <p:sldId id="337" r:id="rId26"/>
    <p:sldId id="338" r:id="rId27"/>
    <p:sldId id="339" r:id="rId28"/>
    <p:sldId id="295" r:id="rId29"/>
    <p:sldId id="303" r:id="rId30"/>
    <p:sldId id="307" r:id="rId31"/>
    <p:sldId id="304" r:id="rId32"/>
    <p:sldId id="308" r:id="rId33"/>
    <p:sldId id="309" r:id="rId34"/>
    <p:sldId id="310" r:id="rId35"/>
    <p:sldId id="311" r:id="rId36"/>
    <p:sldId id="312" r:id="rId37"/>
    <p:sldId id="313" r:id="rId38"/>
    <p:sldId id="314" r:id="rId39"/>
    <p:sldId id="282" r:id="rId40"/>
    <p:sldId id="283" r:id="rId41"/>
    <p:sldId id="284" r:id="rId42"/>
    <p:sldId id="285" r:id="rId43"/>
    <p:sldId id="286" r:id="rId44"/>
    <p:sldId id="294" r:id="rId45"/>
    <p:sldId id="316" r:id="rId46"/>
    <p:sldId id="329" r:id="rId47"/>
    <p:sldId id="330" r:id="rId48"/>
    <p:sldId id="331" r:id="rId49"/>
    <p:sldId id="327" r:id="rId50"/>
    <p:sldId id="328" r:id="rId51"/>
    <p:sldId id="299" r:id="rId52"/>
    <p:sldId id="291" r:id="rId53"/>
    <p:sldId id="300" r:id="rId54"/>
    <p:sldId id="301" r:id="rId55"/>
    <p:sldId id="293" r:id="rId56"/>
    <p:sldId id="265" r:id="rId57"/>
    <p:sldId id="263" r:id="rId58"/>
    <p:sldId id="276" r:id="rId59"/>
    <p:sldId id="277" r:id="rId60"/>
    <p:sldId id="278" r:id="rId61"/>
    <p:sldId id="279" r:id="rId62"/>
    <p:sldId id="280"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63320B-B2B6-4DE5-90FC-D5EC65EA6AF1}">
          <p14:sldIdLst>
            <p14:sldId id="257"/>
            <p14:sldId id="259"/>
            <p14:sldId id="256"/>
            <p14:sldId id="270"/>
            <p14:sldId id="271"/>
            <p14:sldId id="272"/>
            <p14:sldId id="273"/>
            <p14:sldId id="297"/>
            <p14:sldId id="274"/>
            <p14:sldId id="296"/>
            <p14:sldId id="302"/>
            <p14:sldId id="298"/>
            <p14:sldId id="275"/>
            <p14:sldId id="332"/>
            <p14:sldId id="333"/>
            <p14:sldId id="334"/>
            <p14:sldId id="335"/>
            <p14:sldId id="336"/>
            <p14:sldId id="337"/>
            <p14:sldId id="338"/>
            <p14:sldId id="339"/>
            <p14:sldId id="295"/>
            <p14:sldId id="303"/>
            <p14:sldId id="307"/>
            <p14:sldId id="304"/>
            <p14:sldId id="308"/>
            <p14:sldId id="309"/>
            <p14:sldId id="310"/>
            <p14:sldId id="311"/>
            <p14:sldId id="312"/>
            <p14:sldId id="313"/>
            <p14:sldId id="314"/>
            <p14:sldId id="282"/>
            <p14:sldId id="283"/>
            <p14:sldId id="284"/>
            <p14:sldId id="285"/>
            <p14:sldId id="286"/>
            <p14:sldId id="294"/>
            <p14:sldId id="316"/>
            <p14:sldId id="329"/>
            <p14:sldId id="330"/>
            <p14:sldId id="331"/>
            <p14:sldId id="327"/>
            <p14:sldId id="328"/>
            <p14:sldId id="299"/>
            <p14:sldId id="291"/>
            <p14:sldId id="300"/>
            <p14:sldId id="301"/>
            <p14:sldId id="293"/>
            <p14:sldId id="265"/>
            <p14:sldId id="263"/>
          </p14:sldIdLst>
        </p14:section>
        <p14:section name="Appendix" id="{9D625ACE-6A67-4F6C-BFE0-430E6F7F711D}">
          <p14:sldIdLst>
            <p14:sldId id="276"/>
            <p14:sldId id="277"/>
            <p14:sldId id="278"/>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543729"/>
    <a:srgbClr val="191919"/>
    <a:srgbClr val="1D4380"/>
    <a:srgbClr val="0171B0"/>
    <a:srgbClr val="48BAE7"/>
    <a:srgbClr val="F4B513"/>
    <a:srgbClr val="E98620"/>
    <a:srgbClr val="7F498F"/>
    <a:srgbClr val="289F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45" autoAdjust="0"/>
    <p:restoredTop sz="96433" autoAdjust="0"/>
  </p:normalViewPr>
  <p:slideViewPr>
    <p:cSldViewPr snapToGrid="0">
      <p:cViewPr>
        <p:scale>
          <a:sx n="50" d="100"/>
          <a:sy n="50" d="100"/>
        </p:scale>
        <p:origin x="2646" y="15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1"/>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cat>
            <c:strRef>
              <c:f>Sheet1!$A$2:$A$3</c:f>
              <c:strCache>
                <c:ptCount val="2"/>
                <c:pt idx="0">
                  <c:v>Use</c:v>
                </c:pt>
                <c:pt idx="1">
                  <c:v>Don't use</c:v>
                </c:pt>
              </c:strCache>
            </c:strRef>
          </c:cat>
          <c:val>
            <c:numRef>
              <c:f>Sheet1!$B$2:$B$3</c:f>
              <c:numCache>
                <c:formatCode>General</c:formatCode>
                <c:ptCount val="2"/>
                <c:pt idx="0">
                  <c:v>57.4</c:v>
                </c:pt>
                <c:pt idx="1">
                  <c:v>42.6</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hyperlink" Target="http://ie.microsoft.com/testdrive/HTML5/CompatInspector/" TargetMode="External"/><Relationship Id="rId2" Type="http://schemas.openxmlformats.org/officeDocument/2006/relationships/hyperlink" Target="http://caniuse.com/" TargetMode="External"/><Relationship Id="rId1" Type="http://schemas.openxmlformats.org/officeDocument/2006/relationships/hyperlink" Target="http://modern.ie/"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ie.microsoft.com/testdrive/HTML5/CompatInspector/" TargetMode="External"/><Relationship Id="rId2" Type="http://schemas.openxmlformats.org/officeDocument/2006/relationships/hyperlink" Target="http://caniuse.com/" TargetMode="External"/><Relationship Id="rId1" Type="http://schemas.openxmlformats.org/officeDocument/2006/relationships/hyperlink" Target="http://modern.ie/"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A6CDB0-4B02-4601-899B-762FC45FD2AE}"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1B2CC812-89B0-4737-9CB9-61C2043242FD}">
      <dgm:prSet/>
      <dgm:spPr/>
      <dgm:t>
        <a:bodyPr/>
        <a:lstStyle/>
        <a:p>
          <a:pPr rtl="0"/>
          <a:r>
            <a:rPr lang="en-US" smtClean="0"/>
            <a:t>Browsers have become really powerful</a:t>
          </a:r>
          <a:endParaRPr lang="en-US"/>
        </a:p>
      </dgm:t>
    </dgm:pt>
    <dgm:pt modelId="{70F86A1C-94C5-4CA9-871E-ABD884B911E4}" type="parTrans" cxnId="{C29149A0-935C-4F93-8739-2BABE10A5E05}">
      <dgm:prSet/>
      <dgm:spPr/>
      <dgm:t>
        <a:bodyPr/>
        <a:lstStyle/>
        <a:p>
          <a:endParaRPr lang="en-US"/>
        </a:p>
      </dgm:t>
    </dgm:pt>
    <dgm:pt modelId="{39154493-5617-4733-9278-ECDE2EF9D7AC}" type="sibTrans" cxnId="{C29149A0-935C-4F93-8739-2BABE10A5E05}">
      <dgm:prSet/>
      <dgm:spPr/>
      <dgm:t>
        <a:bodyPr/>
        <a:lstStyle/>
        <a:p>
          <a:endParaRPr lang="en-US"/>
        </a:p>
      </dgm:t>
    </dgm:pt>
    <dgm:pt modelId="{0EB64B9B-E323-4BEA-8162-27C544435AF9}">
      <dgm:prSet/>
      <dgm:spPr/>
      <dgm:t>
        <a:bodyPr/>
        <a:lstStyle/>
        <a:p>
          <a:pPr rtl="0"/>
          <a:r>
            <a:rPr lang="en-US" smtClean="0"/>
            <a:t>Standards mean you can target features, not browsers</a:t>
          </a:r>
          <a:endParaRPr lang="en-US"/>
        </a:p>
      </dgm:t>
    </dgm:pt>
    <dgm:pt modelId="{17E3F760-F5A2-4584-BE0E-37E84D9B4A60}" type="parTrans" cxnId="{45B1D92E-3435-4F3F-A0C3-4D8341218E5B}">
      <dgm:prSet/>
      <dgm:spPr/>
      <dgm:t>
        <a:bodyPr/>
        <a:lstStyle/>
        <a:p>
          <a:endParaRPr lang="en-US"/>
        </a:p>
      </dgm:t>
    </dgm:pt>
    <dgm:pt modelId="{114FA492-24AB-4836-8774-2FA5563C44A1}" type="sibTrans" cxnId="{45B1D92E-3435-4F3F-A0C3-4D8341218E5B}">
      <dgm:prSet/>
      <dgm:spPr/>
      <dgm:t>
        <a:bodyPr/>
        <a:lstStyle/>
        <a:p>
          <a:endParaRPr lang="en-US"/>
        </a:p>
      </dgm:t>
    </dgm:pt>
    <dgm:pt modelId="{3E8FBB0B-D136-4D3C-94ED-F2D517AD1A13}" type="pres">
      <dgm:prSet presAssocID="{E7A6CDB0-4B02-4601-899B-762FC45FD2AE}" presName="Name0" presStyleCnt="0">
        <dgm:presLayoutVars>
          <dgm:chPref val="3"/>
          <dgm:dir/>
          <dgm:animLvl val="lvl"/>
          <dgm:resizeHandles/>
        </dgm:presLayoutVars>
      </dgm:prSet>
      <dgm:spPr/>
      <dgm:t>
        <a:bodyPr/>
        <a:lstStyle/>
        <a:p>
          <a:endParaRPr lang="en-US"/>
        </a:p>
      </dgm:t>
    </dgm:pt>
    <dgm:pt modelId="{23203749-B030-41B4-AF53-91C59D4764E4}" type="pres">
      <dgm:prSet presAssocID="{1B2CC812-89B0-4737-9CB9-61C2043242FD}" presName="horFlow" presStyleCnt="0"/>
      <dgm:spPr/>
    </dgm:pt>
    <dgm:pt modelId="{82B802B5-ECEC-48AF-8CB9-84D0CE7E2520}" type="pres">
      <dgm:prSet presAssocID="{1B2CC812-89B0-4737-9CB9-61C2043242FD}" presName="bigChev" presStyleLbl="node1" presStyleIdx="0" presStyleCnt="2"/>
      <dgm:spPr/>
      <dgm:t>
        <a:bodyPr/>
        <a:lstStyle/>
        <a:p>
          <a:endParaRPr lang="en-US"/>
        </a:p>
      </dgm:t>
    </dgm:pt>
    <dgm:pt modelId="{4546EBAF-A560-4708-9AA6-C789B14F1B9B}" type="pres">
      <dgm:prSet presAssocID="{1B2CC812-89B0-4737-9CB9-61C2043242FD}" presName="vSp" presStyleCnt="0"/>
      <dgm:spPr/>
    </dgm:pt>
    <dgm:pt modelId="{2AE26E00-F866-4262-BC20-DD3195FE2A09}" type="pres">
      <dgm:prSet presAssocID="{0EB64B9B-E323-4BEA-8162-27C544435AF9}" presName="horFlow" presStyleCnt="0"/>
      <dgm:spPr/>
    </dgm:pt>
    <dgm:pt modelId="{910ACE62-C75A-461D-9AB1-35946BC4873A}" type="pres">
      <dgm:prSet presAssocID="{0EB64B9B-E323-4BEA-8162-27C544435AF9}" presName="bigChev" presStyleLbl="node1" presStyleIdx="1" presStyleCnt="2"/>
      <dgm:spPr/>
      <dgm:t>
        <a:bodyPr/>
        <a:lstStyle/>
        <a:p>
          <a:endParaRPr lang="en-US"/>
        </a:p>
      </dgm:t>
    </dgm:pt>
  </dgm:ptLst>
  <dgm:cxnLst>
    <dgm:cxn modelId="{9A866E26-F766-451C-897E-7C6B1B998DC4}" type="presOf" srcId="{E7A6CDB0-4B02-4601-899B-762FC45FD2AE}" destId="{3E8FBB0B-D136-4D3C-94ED-F2D517AD1A13}" srcOrd="0" destOrd="0" presId="urn:microsoft.com/office/officeart/2005/8/layout/lProcess3"/>
    <dgm:cxn modelId="{45B1D92E-3435-4F3F-A0C3-4D8341218E5B}" srcId="{E7A6CDB0-4B02-4601-899B-762FC45FD2AE}" destId="{0EB64B9B-E323-4BEA-8162-27C544435AF9}" srcOrd="1" destOrd="0" parTransId="{17E3F760-F5A2-4584-BE0E-37E84D9B4A60}" sibTransId="{114FA492-24AB-4836-8774-2FA5563C44A1}"/>
    <dgm:cxn modelId="{DD50446B-589B-4215-BE70-E8DF46D4F477}" type="presOf" srcId="{1B2CC812-89B0-4737-9CB9-61C2043242FD}" destId="{82B802B5-ECEC-48AF-8CB9-84D0CE7E2520}" srcOrd="0" destOrd="0" presId="urn:microsoft.com/office/officeart/2005/8/layout/lProcess3"/>
    <dgm:cxn modelId="{F7424A78-ED7E-4BE9-9FB0-1589293B05EA}" type="presOf" srcId="{0EB64B9B-E323-4BEA-8162-27C544435AF9}" destId="{910ACE62-C75A-461D-9AB1-35946BC4873A}" srcOrd="0" destOrd="0" presId="urn:microsoft.com/office/officeart/2005/8/layout/lProcess3"/>
    <dgm:cxn modelId="{C29149A0-935C-4F93-8739-2BABE10A5E05}" srcId="{E7A6CDB0-4B02-4601-899B-762FC45FD2AE}" destId="{1B2CC812-89B0-4737-9CB9-61C2043242FD}" srcOrd="0" destOrd="0" parTransId="{70F86A1C-94C5-4CA9-871E-ABD884B911E4}" sibTransId="{39154493-5617-4733-9278-ECDE2EF9D7AC}"/>
    <dgm:cxn modelId="{985264C7-468B-4A02-ABA3-AC50B9FFE235}" type="presParOf" srcId="{3E8FBB0B-D136-4D3C-94ED-F2D517AD1A13}" destId="{23203749-B030-41B4-AF53-91C59D4764E4}" srcOrd="0" destOrd="0" presId="urn:microsoft.com/office/officeart/2005/8/layout/lProcess3"/>
    <dgm:cxn modelId="{2667EF9A-3B62-49EB-8D03-94C0D5F1CD4C}" type="presParOf" srcId="{23203749-B030-41B4-AF53-91C59D4764E4}" destId="{82B802B5-ECEC-48AF-8CB9-84D0CE7E2520}" srcOrd="0" destOrd="0" presId="urn:microsoft.com/office/officeart/2005/8/layout/lProcess3"/>
    <dgm:cxn modelId="{5935C769-041E-412E-9866-A8EBEA524CD8}" type="presParOf" srcId="{3E8FBB0B-D136-4D3C-94ED-F2D517AD1A13}" destId="{4546EBAF-A560-4708-9AA6-C789B14F1B9B}" srcOrd="1" destOrd="0" presId="urn:microsoft.com/office/officeart/2005/8/layout/lProcess3"/>
    <dgm:cxn modelId="{B62F1AE8-1EEF-46D7-84C1-C395378B129A}" type="presParOf" srcId="{3E8FBB0B-D136-4D3C-94ED-F2D517AD1A13}" destId="{2AE26E00-F866-4262-BC20-DD3195FE2A09}" srcOrd="2" destOrd="0" presId="urn:microsoft.com/office/officeart/2005/8/layout/lProcess3"/>
    <dgm:cxn modelId="{58AFD3C6-ED89-4394-AB52-EC3AF409910B}" type="presParOf" srcId="{2AE26E00-F866-4262-BC20-DD3195FE2A09}" destId="{910ACE62-C75A-461D-9AB1-35946BC4873A}" srcOrd="0"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E3CD56-2377-48DB-B478-9CFEE09D3ED1}"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4BC63134-ABF7-44B7-897B-220FED4E5A3E}">
      <dgm:prSet/>
      <dgm:spPr/>
      <dgm:t>
        <a:bodyPr/>
        <a:lstStyle/>
        <a:p>
          <a:pPr rtl="0"/>
          <a:r>
            <a:rPr lang="en-US" smtClean="0">
              <a:hlinkClick xmlns:r="http://schemas.openxmlformats.org/officeDocument/2006/relationships" r:id="rId1"/>
            </a:rPr>
            <a:t>Modern.ie</a:t>
          </a:r>
          <a:endParaRPr lang="en-US"/>
        </a:p>
      </dgm:t>
    </dgm:pt>
    <dgm:pt modelId="{920BBC61-D1B8-480A-82FA-EBCDC3889D7D}" type="parTrans" cxnId="{1CC2C78E-3B5E-4909-9DF5-C77A391F9128}">
      <dgm:prSet/>
      <dgm:spPr/>
      <dgm:t>
        <a:bodyPr/>
        <a:lstStyle/>
        <a:p>
          <a:endParaRPr lang="en-US"/>
        </a:p>
      </dgm:t>
    </dgm:pt>
    <dgm:pt modelId="{ED2EAD4D-323B-4608-9F73-D89E9D798C5D}" type="sibTrans" cxnId="{1CC2C78E-3B5E-4909-9DF5-C77A391F9128}">
      <dgm:prSet/>
      <dgm:spPr/>
      <dgm:t>
        <a:bodyPr/>
        <a:lstStyle/>
        <a:p>
          <a:endParaRPr lang="en-US"/>
        </a:p>
      </dgm:t>
    </dgm:pt>
    <dgm:pt modelId="{4B25A011-AD85-41B5-B70E-6B3E0B4D54A6}">
      <dgm:prSet/>
      <dgm:spPr/>
      <dgm:t>
        <a:bodyPr/>
        <a:lstStyle/>
        <a:p>
          <a:pPr rtl="0"/>
          <a:r>
            <a:rPr lang="en-US" smtClean="0">
              <a:hlinkClick xmlns:r="http://schemas.openxmlformats.org/officeDocument/2006/relationships" r:id="rId2"/>
            </a:rPr>
            <a:t>Can I Use</a:t>
          </a:r>
          <a:endParaRPr lang="en-US"/>
        </a:p>
      </dgm:t>
    </dgm:pt>
    <dgm:pt modelId="{DA1B4177-41FC-4AC2-8C6E-7B32D8A72FAA}" type="parTrans" cxnId="{5459BC7C-CD04-4409-A638-6C6BC7EACB42}">
      <dgm:prSet/>
      <dgm:spPr/>
      <dgm:t>
        <a:bodyPr/>
        <a:lstStyle/>
        <a:p>
          <a:endParaRPr lang="en-US"/>
        </a:p>
      </dgm:t>
    </dgm:pt>
    <dgm:pt modelId="{B7C08827-9394-4A58-9373-394F352CC0F3}" type="sibTrans" cxnId="{5459BC7C-CD04-4409-A638-6C6BC7EACB42}">
      <dgm:prSet/>
      <dgm:spPr/>
      <dgm:t>
        <a:bodyPr/>
        <a:lstStyle/>
        <a:p>
          <a:endParaRPr lang="en-US"/>
        </a:p>
      </dgm:t>
    </dgm:pt>
    <dgm:pt modelId="{54C1BFF0-773A-4543-9E12-003BAD34FDE7}">
      <dgm:prSet/>
      <dgm:spPr/>
      <dgm:t>
        <a:bodyPr/>
        <a:lstStyle/>
        <a:p>
          <a:pPr rtl="0"/>
          <a:r>
            <a:rPr lang="en-US" smtClean="0">
              <a:hlinkClick xmlns:r="http://schemas.openxmlformats.org/officeDocument/2006/relationships" r:id="rId3"/>
            </a:rPr>
            <a:t>Compat Inspector</a:t>
          </a:r>
          <a:endParaRPr lang="en-US"/>
        </a:p>
      </dgm:t>
    </dgm:pt>
    <dgm:pt modelId="{7C2E62A2-EBF3-469A-95CC-7D3EC735425C}" type="parTrans" cxnId="{89650335-1753-46BF-9C83-518B84AB12A5}">
      <dgm:prSet/>
      <dgm:spPr/>
      <dgm:t>
        <a:bodyPr/>
        <a:lstStyle/>
        <a:p>
          <a:endParaRPr lang="en-US"/>
        </a:p>
      </dgm:t>
    </dgm:pt>
    <dgm:pt modelId="{EA1FC3A3-96E5-4DAC-9C79-D3C2B2454AB6}" type="sibTrans" cxnId="{89650335-1753-46BF-9C83-518B84AB12A5}">
      <dgm:prSet/>
      <dgm:spPr/>
      <dgm:t>
        <a:bodyPr/>
        <a:lstStyle/>
        <a:p>
          <a:endParaRPr lang="en-US"/>
        </a:p>
      </dgm:t>
    </dgm:pt>
    <dgm:pt modelId="{CA7BDB96-A594-4D78-AA02-150BB2B79EC9}">
      <dgm:prSet/>
      <dgm:spPr/>
      <dgm:t>
        <a:bodyPr/>
        <a:lstStyle/>
        <a:p>
          <a:pPr rtl="0"/>
          <a:r>
            <a:rPr lang="en-US" smtClean="0"/>
            <a:t>Modernizer</a:t>
          </a:r>
          <a:endParaRPr lang="en-US"/>
        </a:p>
      </dgm:t>
    </dgm:pt>
    <dgm:pt modelId="{FFBF3692-6A1E-44E5-A1C4-8431E00D0756}" type="parTrans" cxnId="{F358DC6E-88B5-40E9-96D3-519552BC5254}">
      <dgm:prSet/>
      <dgm:spPr/>
      <dgm:t>
        <a:bodyPr/>
        <a:lstStyle/>
        <a:p>
          <a:endParaRPr lang="en-US"/>
        </a:p>
      </dgm:t>
    </dgm:pt>
    <dgm:pt modelId="{1253DE6E-A4A9-459F-B097-303856D40615}" type="sibTrans" cxnId="{F358DC6E-88B5-40E9-96D3-519552BC5254}">
      <dgm:prSet/>
      <dgm:spPr/>
      <dgm:t>
        <a:bodyPr/>
        <a:lstStyle/>
        <a:p>
          <a:endParaRPr lang="en-US"/>
        </a:p>
      </dgm:t>
    </dgm:pt>
    <dgm:pt modelId="{C7DE3E00-166F-42B8-BDEC-196FEF4C99CD}">
      <dgm:prSet/>
      <dgm:spPr/>
      <dgm:t>
        <a:bodyPr/>
        <a:lstStyle/>
        <a:p>
          <a:pPr rtl="0"/>
          <a:r>
            <a:rPr lang="en-US" smtClean="0"/>
            <a:t>CSS Resets (Normalize.css)</a:t>
          </a:r>
          <a:endParaRPr lang="en-US"/>
        </a:p>
      </dgm:t>
    </dgm:pt>
    <dgm:pt modelId="{02B1DFF4-74D8-4C50-8554-B6C4F13BE19F}" type="parTrans" cxnId="{2CB2F740-B3FA-4358-B42A-406BFA6CBE6D}">
      <dgm:prSet/>
      <dgm:spPr/>
      <dgm:t>
        <a:bodyPr/>
        <a:lstStyle/>
        <a:p>
          <a:endParaRPr lang="en-US"/>
        </a:p>
      </dgm:t>
    </dgm:pt>
    <dgm:pt modelId="{68C4EBD0-6B6A-4B2D-8639-60041783E10E}" type="sibTrans" cxnId="{2CB2F740-B3FA-4358-B42A-406BFA6CBE6D}">
      <dgm:prSet/>
      <dgm:spPr/>
      <dgm:t>
        <a:bodyPr/>
        <a:lstStyle/>
        <a:p>
          <a:endParaRPr lang="en-US"/>
        </a:p>
      </dgm:t>
    </dgm:pt>
    <dgm:pt modelId="{BE3CA400-B781-44CC-BFBF-228E576595AE}" type="pres">
      <dgm:prSet presAssocID="{6FE3CD56-2377-48DB-B478-9CFEE09D3ED1}" presName="diagram" presStyleCnt="0">
        <dgm:presLayoutVars>
          <dgm:dir/>
          <dgm:resizeHandles val="exact"/>
        </dgm:presLayoutVars>
      </dgm:prSet>
      <dgm:spPr/>
      <dgm:t>
        <a:bodyPr/>
        <a:lstStyle/>
        <a:p>
          <a:endParaRPr lang="en-US"/>
        </a:p>
      </dgm:t>
    </dgm:pt>
    <dgm:pt modelId="{A44EF3D3-090C-40F2-811E-C7E00B6ABE60}" type="pres">
      <dgm:prSet presAssocID="{4BC63134-ABF7-44B7-897B-220FED4E5A3E}" presName="node" presStyleLbl="node1" presStyleIdx="0" presStyleCnt="5">
        <dgm:presLayoutVars>
          <dgm:bulletEnabled val="1"/>
        </dgm:presLayoutVars>
      </dgm:prSet>
      <dgm:spPr/>
      <dgm:t>
        <a:bodyPr/>
        <a:lstStyle/>
        <a:p>
          <a:endParaRPr lang="en-US"/>
        </a:p>
      </dgm:t>
    </dgm:pt>
    <dgm:pt modelId="{888B1AE4-6E94-405F-B03F-FEE605CDF798}" type="pres">
      <dgm:prSet presAssocID="{ED2EAD4D-323B-4608-9F73-D89E9D798C5D}" presName="sibTrans" presStyleCnt="0"/>
      <dgm:spPr/>
    </dgm:pt>
    <dgm:pt modelId="{1802E623-0410-40F1-8FDC-5AEBE4AFB3B0}" type="pres">
      <dgm:prSet presAssocID="{4B25A011-AD85-41B5-B70E-6B3E0B4D54A6}" presName="node" presStyleLbl="node1" presStyleIdx="1" presStyleCnt="5">
        <dgm:presLayoutVars>
          <dgm:bulletEnabled val="1"/>
        </dgm:presLayoutVars>
      </dgm:prSet>
      <dgm:spPr/>
      <dgm:t>
        <a:bodyPr/>
        <a:lstStyle/>
        <a:p>
          <a:endParaRPr lang="en-US"/>
        </a:p>
      </dgm:t>
    </dgm:pt>
    <dgm:pt modelId="{849D3CD5-D5CD-4C88-AC17-B1B3FB808B0C}" type="pres">
      <dgm:prSet presAssocID="{B7C08827-9394-4A58-9373-394F352CC0F3}" presName="sibTrans" presStyleCnt="0"/>
      <dgm:spPr/>
    </dgm:pt>
    <dgm:pt modelId="{D7F5F46C-2F0E-4826-881A-DE0FC565AA0A}" type="pres">
      <dgm:prSet presAssocID="{54C1BFF0-773A-4543-9E12-003BAD34FDE7}" presName="node" presStyleLbl="node1" presStyleIdx="2" presStyleCnt="5">
        <dgm:presLayoutVars>
          <dgm:bulletEnabled val="1"/>
        </dgm:presLayoutVars>
      </dgm:prSet>
      <dgm:spPr/>
      <dgm:t>
        <a:bodyPr/>
        <a:lstStyle/>
        <a:p>
          <a:endParaRPr lang="en-US"/>
        </a:p>
      </dgm:t>
    </dgm:pt>
    <dgm:pt modelId="{8FC42ACC-D652-47A6-B130-75C1495FE35E}" type="pres">
      <dgm:prSet presAssocID="{EA1FC3A3-96E5-4DAC-9C79-D3C2B2454AB6}" presName="sibTrans" presStyleCnt="0"/>
      <dgm:spPr/>
    </dgm:pt>
    <dgm:pt modelId="{2D6B6ADD-6F61-4C31-A8D3-542DC9647DD9}" type="pres">
      <dgm:prSet presAssocID="{CA7BDB96-A594-4D78-AA02-150BB2B79EC9}" presName="node" presStyleLbl="node1" presStyleIdx="3" presStyleCnt="5">
        <dgm:presLayoutVars>
          <dgm:bulletEnabled val="1"/>
        </dgm:presLayoutVars>
      </dgm:prSet>
      <dgm:spPr/>
      <dgm:t>
        <a:bodyPr/>
        <a:lstStyle/>
        <a:p>
          <a:endParaRPr lang="en-US"/>
        </a:p>
      </dgm:t>
    </dgm:pt>
    <dgm:pt modelId="{10C363CF-E311-430E-93F4-DC2D10393DA2}" type="pres">
      <dgm:prSet presAssocID="{1253DE6E-A4A9-459F-B097-303856D40615}" presName="sibTrans" presStyleCnt="0"/>
      <dgm:spPr/>
    </dgm:pt>
    <dgm:pt modelId="{2BE6A906-2CD5-4ADA-BB49-9A484951AF64}" type="pres">
      <dgm:prSet presAssocID="{C7DE3E00-166F-42B8-BDEC-196FEF4C99CD}" presName="node" presStyleLbl="node1" presStyleIdx="4" presStyleCnt="5">
        <dgm:presLayoutVars>
          <dgm:bulletEnabled val="1"/>
        </dgm:presLayoutVars>
      </dgm:prSet>
      <dgm:spPr/>
      <dgm:t>
        <a:bodyPr/>
        <a:lstStyle/>
        <a:p>
          <a:endParaRPr lang="en-US"/>
        </a:p>
      </dgm:t>
    </dgm:pt>
  </dgm:ptLst>
  <dgm:cxnLst>
    <dgm:cxn modelId="{89650335-1753-46BF-9C83-518B84AB12A5}" srcId="{6FE3CD56-2377-48DB-B478-9CFEE09D3ED1}" destId="{54C1BFF0-773A-4543-9E12-003BAD34FDE7}" srcOrd="2" destOrd="0" parTransId="{7C2E62A2-EBF3-469A-95CC-7D3EC735425C}" sibTransId="{EA1FC3A3-96E5-4DAC-9C79-D3C2B2454AB6}"/>
    <dgm:cxn modelId="{CDAAE785-FBF5-4DAD-A558-063838978ECD}" type="presOf" srcId="{4B25A011-AD85-41B5-B70E-6B3E0B4D54A6}" destId="{1802E623-0410-40F1-8FDC-5AEBE4AFB3B0}" srcOrd="0" destOrd="0" presId="urn:microsoft.com/office/officeart/2005/8/layout/default"/>
    <dgm:cxn modelId="{2D3A6852-9102-41A1-86B0-DFC72CF75F74}" type="presOf" srcId="{C7DE3E00-166F-42B8-BDEC-196FEF4C99CD}" destId="{2BE6A906-2CD5-4ADA-BB49-9A484951AF64}" srcOrd="0" destOrd="0" presId="urn:microsoft.com/office/officeart/2005/8/layout/default"/>
    <dgm:cxn modelId="{BA1FC68B-6CFF-4491-B77D-012E00399923}" type="presOf" srcId="{6FE3CD56-2377-48DB-B478-9CFEE09D3ED1}" destId="{BE3CA400-B781-44CC-BFBF-228E576595AE}" srcOrd="0" destOrd="0" presId="urn:microsoft.com/office/officeart/2005/8/layout/default"/>
    <dgm:cxn modelId="{F358DC6E-88B5-40E9-96D3-519552BC5254}" srcId="{6FE3CD56-2377-48DB-B478-9CFEE09D3ED1}" destId="{CA7BDB96-A594-4D78-AA02-150BB2B79EC9}" srcOrd="3" destOrd="0" parTransId="{FFBF3692-6A1E-44E5-A1C4-8431E00D0756}" sibTransId="{1253DE6E-A4A9-459F-B097-303856D40615}"/>
    <dgm:cxn modelId="{2CB2F740-B3FA-4358-B42A-406BFA6CBE6D}" srcId="{6FE3CD56-2377-48DB-B478-9CFEE09D3ED1}" destId="{C7DE3E00-166F-42B8-BDEC-196FEF4C99CD}" srcOrd="4" destOrd="0" parTransId="{02B1DFF4-74D8-4C50-8554-B6C4F13BE19F}" sibTransId="{68C4EBD0-6B6A-4B2D-8639-60041783E10E}"/>
    <dgm:cxn modelId="{5C72B63F-F29F-434F-8FA2-99714193641B}" type="presOf" srcId="{CA7BDB96-A594-4D78-AA02-150BB2B79EC9}" destId="{2D6B6ADD-6F61-4C31-A8D3-542DC9647DD9}" srcOrd="0" destOrd="0" presId="urn:microsoft.com/office/officeart/2005/8/layout/default"/>
    <dgm:cxn modelId="{CF9870B3-BEC4-4956-BFEF-C635EEB5CF31}" type="presOf" srcId="{54C1BFF0-773A-4543-9E12-003BAD34FDE7}" destId="{D7F5F46C-2F0E-4826-881A-DE0FC565AA0A}" srcOrd="0" destOrd="0" presId="urn:microsoft.com/office/officeart/2005/8/layout/default"/>
    <dgm:cxn modelId="{5459BC7C-CD04-4409-A638-6C6BC7EACB42}" srcId="{6FE3CD56-2377-48DB-B478-9CFEE09D3ED1}" destId="{4B25A011-AD85-41B5-B70E-6B3E0B4D54A6}" srcOrd="1" destOrd="0" parTransId="{DA1B4177-41FC-4AC2-8C6E-7B32D8A72FAA}" sibTransId="{B7C08827-9394-4A58-9373-394F352CC0F3}"/>
    <dgm:cxn modelId="{1CC2C78E-3B5E-4909-9DF5-C77A391F9128}" srcId="{6FE3CD56-2377-48DB-B478-9CFEE09D3ED1}" destId="{4BC63134-ABF7-44B7-897B-220FED4E5A3E}" srcOrd="0" destOrd="0" parTransId="{920BBC61-D1B8-480A-82FA-EBCDC3889D7D}" sibTransId="{ED2EAD4D-323B-4608-9F73-D89E9D798C5D}"/>
    <dgm:cxn modelId="{60F2A4A8-7EF2-4317-AE5F-886C4B495EAF}" type="presOf" srcId="{4BC63134-ABF7-44B7-897B-220FED4E5A3E}" destId="{A44EF3D3-090C-40F2-811E-C7E00B6ABE60}" srcOrd="0" destOrd="0" presId="urn:microsoft.com/office/officeart/2005/8/layout/default"/>
    <dgm:cxn modelId="{57FFBD6E-66C0-4808-8100-710B1B568F4B}" type="presParOf" srcId="{BE3CA400-B781-44CC-BFBF-228E576595AE}" destId="{A44EF3D3-090C-40F2-811E-C7E00B6ABE60}" srcOrd="0" destOrd="0" presId="urn:microsoft.com/office/officeart/2005/8/layout/default"/>
    <dgm:cxn modelId="{62EB0668-CB68-4572-8954-1DBE72628D3D}" type="presParOf" srcId="{BE3CA400-B781-44CC-BFBF-228E576595AE}" destId="{888B1AE4-6E94-405F-B03F-FEE605CDF798}" srcOrd="1" destOrd="0" presId="urn:microsoft.com/office/officeart/2005/8/layout/default"/>
    <dgm:cxn modelId="{944971F9-B102-47CE-A309-4F857D1DF9E2}" type="presParOf" srcId="{BE3CA400-B781-44CC-BFBF-228E576595AE}" destId="{1802E623-0410-40F1-8FDC-5AEBE4AFB3B0}" srcOrd="2" destOrd="0" presId="urn:microsoft.com/office/officeart/2005/8/layout/default"/>
    <dgm:cxn modelId="{D496C631-4CC1-4E9A-BC98-4B9C6FA17C55}" type="presParOf" srcId="{BE3CA400-B781-44CC-BFBF-228E576595AE}" destId="{849D3CD5-D5CD-4C88-AC17-B1B3FB808B0C}" srcOrd="3" destOrd="0" presId="urn:microsoft.com/office/officeart/2005/8/layout/default"/>
    <dgm:cxn modelId="{DDBC4FE7-D860-4A95-89B2-BDAC76A3810E}" type="presParOf" srcId="{BE3CA400-B781-44CC-BFBF-228E576595AE}" destId="{D7F5F46C-2F0E-4826-881A-DE0FC565AA0A}" srcOrd="4" destOrd="0" presId="urn:microsoft.com/office/officeart/2005/8/layout/default"/>
    <dgm:cxn modelId="{F3810AA7-E67C-41F7-AD44-6AA9B5A46991}" type="presParOf" srcId="{BE3CA400-B781-44CC-BFBF-228E576595AE}" destId="{8FC42ACC-D652-47A6-B130-75C1495FE35E}" srcOrd="5" destOrd="0" presId="urn:microsoft.com/office/officeart/2005/8/layout/default"/>
    <dgm:cxn modelId="{8D66914C-615F-48AE-8111-0476EB34F2FC}" type="presParOf" srcId="{BE3CA400-B781-44CC-BFBF-228E576595AE}" destId="{2D6B6ADD-6F61-4C31-A8D3-542DC9647DD9}" srcOrd="6" destOrd="0" presId="urn:microsoft.com/office/officeart/2005/8/layout/default"/>
    <dgm:cxn modelId="{F2F69A16-1952-475E-8EB0-40DA9CC767A3}" type="presParOf" srcId="{BE3CA400-B781-44CC-BFBF-228E576595AE}" destId="{10C363CF-E311-430E-93F4-DC2D10393DA2}" srcOrd="7" destOrd="0" presId="urn:microsoft.com/office/officeart/2005/8/layout/default"/>
    <dgm:cxn modelId="{2F9CCAFD-46FA-46F7-9D3F-E05E74371A04}" type="presParOf" srcId="{BE3CA400-B781-44CC-BFBF-228E576595AE}" destId="{2BE6A906-2CD5-4ADA-BB49-9A484951AF64}"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2A217D-4F69-4EF7-9ACB-866CCA977877}" type="doc">
      <dgm:prSet loTypeId="urn:microsoft.com/office/officeart/2005/8/layout/chevron1" loCatId="process" qsTypeId="urn:microsoft.com/office/officeart/2005/8/quickstyle/simple1" qsCatId="simple" csTypeId="urn:microsoft.com/office/officeart/2005/8/colors/accent1_2" csCatId="accent1"/>
      <dgm:spPr/>
      <dgm:t>
        <a:bodyPr/>
        <a:lstStyle/>
        <a:p>
          <a:endParaRPr lang="en-US"/>
        </a:p>
      </dgm:t>
    </dgm:pt>
    <dgm:pt modelId="{6AEECB32-19C6-4319-8961-C13FA3FAB8E5}">
      <dgm:prSet/>
      <dgm:spPr/>
      <dgm:t>
        <a:bodyPr/>
        <a:lstStyle/>
        <a:p>
          <a:pPr rtl="0"/>
          <a:r>
            <a:rPr lang="en-US" smtClean="0"/>
            <a:t>Eliminate the “generic” tagging</a:t>
          </a:r>
          <a:endParaRPr lang="en-US"/>
        </a:p>
      </dgm:t>
    </dgm:pt>
    <dgm:pt modelId="{6CA8BAFB-8049-43EE-A559-97DC95BA13CD}" type="parTrans" cxnId="{98CAE27C-44EF-4E87-9609-5F14BBEEBB29}">
      <dgm:prSet/>
      <dgm:spPr/>
      <dgm:t>
        <a:bodyPr/>
        <a:lstStyle/>
        <a:p>
          <a:endParaRPr lang="en-US"/>
        </a:p>
      </dgm:t>
    </dgm:pt>
    <dgm:pt modelId="{43B2AA2A-40AD-4DEE-9EC2-34BCA2A7E20E}" type="sibTrans" cxnId="{98CAE27C-44EF-4E87-9609-5F14BBEEBB29}">
      <dgm:prSet/>
      <dgm:spPr/>
      <dgm:t>
        <a:bodyPr/>
        <a:lstStyle/>
        <a:p>
          <a:endParaRPr lang="en-US"/>
        </a:p>
      </dgm:t>
    </dgm:pt>
    <dgm:pt modelId="{9FE4CE42-2D1F-4B5B-B307-6F75C51A0936}">
      <dgm:prSet/>
      <dgm:spPr/>
      <dgm:t>
        <a:bodyPr/>
        <a:lstStyle/>
        <a:p>
          <a:pPr rtl="0"/>
          <a:r>
            <a:rPr lang="en-US" smtClean="0"/>
            <a:t>Native </a:t>
          </a:r>
          <a:r>
            <a:rPr lang="en-US" dirty="0" smtClean="0"/>
            <a:t>tags DOM parsing is quicker than class searching</a:t>
          </a:r>
          <a:endParaRPr lang="en-US" dirty="0"/>
        </a:p>
      </dgm:t>
    </dgm:pt>
    <dgm:pt modelId="{AE2D25D7-7AD0-4722-90E5-13732D16AD30}" type="parTrans" cxnId="{9B2425E3-3092-4932-B064-7678DAD63388}">
      <dgm:prSet/>
      <dgm:spPr/>
      <dgm:t>
        <a:bodyPr/>
        <a:lstStyle/>
        <a:p>
          <a:endParaRPr lang="en-US"/>
        </a:p>
      </dgm:t>
    </dgm:pt>
    <dgm:pt modelId="{B9DA8DAC-C309-4336-BE2E-31A8998B90F2}" type="sibTrans" cxnId="{9B2425E3-3092-4932-B064-7678DAD63388}">
      <dgm:prSet/>
      <dgm:spPr/>
      <dgm:t>
        <a:bodyPr/>
        <a:lstStyle/>
        <a:p>
          <a:endParaRPr lang="en-US"/>
        </a:p>
      </dgm:t>
    </dgm:pt>
    <dgm:pt modelId="{F87C1126-CB81-40D2-B0CE-6DF63FF6ED9E}">
      <dgm:prSet/>
      <dgm:spPr/>
      <dgm:t>
        <a:bodyPr/>
        <a:lstStyle/>
        <a:p>
          <a:pPr rtl="0"/>
          <a:r>
            <a:rPr lang="en-US" smtClean="0"/>
            <a:t>Accessibility</a:t>
          </a:r>
          <a:endParaRPr lang="en-US"/>
        </a:p>
      </dgm:t>
    </dgm:pt>
    <dgm:pt modelId="{407509E4-11B7-4411-98B3-27D3928D49DB}" type="parTrans" cxnId="{09DC6543-2B2E-4E0C-B999-F4FAE59AE211}">
      <dgm:prSet/>
      <dgm:spPr/>
      <dgm:t>
        <a:bodyPr/>
        <a:lstStyle/>
        <a:p>
          <a:endParaRPr lang="en-US"/>
        </a:p>
      </dgm:t>
    </dgm:pt>
    <dgm:pt modelId="{5536CA6A-797B-4F3A-A735-604246C282E1}" type="sibTrans" cxnId="{09DC6543-2B2E-4E0C-B999-F4FAE59AE211}">
      <dgm:prSet/>
      <dgm:spPr/>
      <dgm:t>
        <a:bodyPr/>
        <a:lstStyle/>
        <a:p>
          <a:endParaRPr lang="en-US"/>
        </a:p>
      </dgm:t>
    </dgm:pt>
    <dgm:pt modelId="{EB70D7D0-AC9F-4082-8931-9DCD81FD790A}">
      <dgm:prSet/>
      <dgm:spPr/>
      <dgm:t>
        <a:bodyPr/>
        <a:lstStyle/>
        <a:p>
          <a:pPr rtl="0"/>
          <a:r>
            <a:rPr lang="en-US" smtClean="0"/>
            <a:t>Standardizing tags </a:t>
          </a:r>
          <a:endParaRPr lang="en-US"/>
        </a:p>
      </dgm:t>
    </dgm:pt>
    <dgm:pt modelId="{A996D9A1-9956-4928-A799-31D2B01B2437}" type="parTrans" cxnId="{0E1CDBDB-24C0-42E3-A06E-A56E14B6494F}">
      <dgm:prSet/>
      <dgm:spPr/>
      <dgm:t>
        <a:bodyPr/>
        <a:lstStyle/>
        <a:p>
          <a:endParaRPr lang="en-US"/>
        </a:p>
      </dgm:t>
    </dgm:pt>
    <dgm:pt modelId="{C88DA467-6C69-4A65-BA6B-781572E2357C}" type="sibTrans" cxnId="{0E1CDBDB-24C0-42E3-A06E-A56E14B6494F}">
      <dgm:prSet/>
      <dgm:spPr/>
      <dgm:t>
        <a:bodyPr/>
        <a:lstStyle/>
        <a:p>
          <a:endParaRPr lang="en-US"/>
        </a:p>
      </dgm:t>
    </dgm:pt>
    <dgm:pt modelId="{CBF08307-7D3C-4174-8F53-A84DC3A12285}" type="pres">
      <dgm:prSet presAssocID="{9A2A217D-4F69-4EF7-9ACB-866CCA977877}" presName="Name0" presStyleCnt="0">
        <dgm:presLayoutVars>
          <dgm:dir/>
          <dgm:animLvl val="lvl"/>
          <dgm:resizeHandles val="exact"/>
        </dgm:presLayoutVars>
      </dgm:prSet>
      <dgm:spPr/>
      <dgm:t>
        <a:bodyPr/>
        <a:lstStyle/>
        <a:p>
          <a:endParaRPr lang="en-US"/>
        </a:p>
      </dgm:t>
    </dgm:pt>
    <dgm:pt modelId="{73D6AD5A-7EC6-4462-8B60-2FB7BF3BEA85}" type="pres">
      <dgm:prSet presAssocID="{6AEECB32-19C6-4319-8961-C13FA3FAB8E5}" presName="parTxOnly" presStyleLbl="node1" presStyleIdx="0" presStyleCnt="4">
        <dgm:presLayoutVars>
          <dgm:chMax val="0"/>
          <dgm:chPref val="0"/>
          <dgm:bulletEnabled val="1"/>
        </dgm:presLayoutVars>
      </dgm:prSet>
      <dgm:spPr/>
      <dgm:t>
        <a:bodyPr/>
        <a:lstStyle/>
        <a:p>
          <a:endParaRPr lang="en-US"/>
        </a:p>
      </dgm:t>
    </dgm:pt>
    <dgm:pt modelId="{420BE9CC-5A3E-4C54-8626-47EFC1970A3E}" type="pres">
      <dgm:prSet presAssocID="{43B2AA2A-40AD-4DEE-9EC2-34BCA2A7E20E}" presName="parTxOnlySpace" presStyleCnt="0"/>
      <dgm:spPr/>
    </dgm:pt>
    <dgm:pt modelId="{8A33C6A7-C9D7-4774-8BD3-E66648884F6C}" type="pres">
      <dgm:prSet presAssocID="{9FE4CE42-2D1F-4B5B-B307-6F75C51A0936}" presName="parTxOnly" presStyleLbl="node1" presStyleIdx="1" presStyleCnt="4">
        <dgm:presLayoutVars>
          <dgm:chMax val="0"/>
          <dgm:chPref val="0"/>
          <dgm:bulletEnabled val="1"/>
        </dgm:presLayoutVars>
      </dgm:prSet>
      <dgm:spPr/>
      <dgm:t>
        <a:bodyPr/>
        <a:lstStyle/>
        <a:p>
          <a:endParaRPr lang="en-US"/>
        </a:p>
      </dgm:t>
    </dgm:pt>
    <dgm:pt modelId="{D0CF1F22-6C07-4BD1-9DAF-2515EF0C9AD1}" type="pres">
      <dgm:prSet presAssocID="{B9DA8DAC-C309-4336-BE2E-31A8998B90F2}" presName="parTxOnlySpace" presStyleCnt="0"/>
      <dgm:spPr/>
    </dgm:pt>
    <dgm:pt modelId="{5CD491F4-6C76-4375-ADE1-D330BB4D5777}" type="pres">
      <dgm:prSet presAssocID="{F87C1126-CB81-40D2-B0CE-6DF63FF6ED9E}" presName="parTxOnly" presStyleLbl="node1" presStyleIdx="2" presStyleCnt="4">
        <dgm:presLayoutVars>
          <dgm:chMax val="0"/>
          <dgm:chPref val="0"/>
          <dgm:bulletEnabled val="1"/>
        </dgm:presLayoutVars>
      </dgm:prSet>
      <dgm:spPr/>
      <dgm:t>
        <a:bodyPr/>
        <a:lstStyle/>
        <a:p>
          <a:endParaRPr lang="en-US"/>
        </a:p>
      </dgm:t>
    </dgm:pt>
    <dgm:pt modelId="{F94049A9-00DD-4B8E-974C-6872CD348AB6}" type="pres">
      <dgm:prSet presAssocID="{5536CA6A-797B-4F3A-A735-604246C282E1}" presName="parTxOnlySpace" presStyleCnt="0"/>
      <dgm:spPr/>
    </dgm:pt>
    <dgm:pt modelId="{5763FF74-46B8-4D7C-862A-38CDFA3F1E23}" type="pres">
      <dgm:prSet presAssocID="{EB70D7D0-AC9F-4082-8931-9DCD81FD790A}" presName="parTxOnly" presStyleLbl="node1" presStyleIdx="3" presStyleCnt="4">
        <dgm:presLayoutVars>
          <dgm:chMax val="0"/>
          <dgm:chPref val="0"/>
          <dgm:bulletEnabled val="1"/>
        </dgm:presLayoutVars>
      </dgm:prSet>
      <dgm:spPr/>
      <dgm:t>
        <a:bodyPr/>
        <a:lstStyle/>
        <a:p>
          <a:endParaRPr lang="en-US"/>
        </a:p>
      </dgm:t>
    </dgm:pt>
  </dgm:ptLst>
  <dgm:cxnLst>
    <dgm:cxn modelId="{C773A112-ED2A-4D28-95E0-A19D8A2992DD}" type="presOf" srcId="{6AEECB32-19C6-4319-8961-C13FA3FAB8E5}" destId="{73D6AD5A-7EC6-4462-8B60-2FB7BF3BEA85}" srcOrd="0" destOrd="0" presId="urn:microsoft.com/office/officeart/2005/8/layout/chevron1"/>
    <dgm:cxn modelId="{98CAE27C-44EF-4E87-9609-5F14BBEEBB29}" srcId="{9A2A217D-4F69-4EF7-9ACB-866CCA977877}" destId="{6AEECB32-19C6-4319-8961-C13FA3FAB8E5}" srcOrd="0" destOrd="0" parTransId="{6CA8BAFB-8049-43EE-A559-97DC95BA13CD}" sibTransId="{43B2AA2A-40AD-4DEE-9EC2-34BCA2A7E20E}"/>
    <dgm:cxn modelId="{9B2425E3-3092-4932-B064-7678DAD63388}" srcId="{9A2A217D-4F69-4EF7-9ACB-866CCA977877}" destId="{9FE4CE42-2D1F-4B5B-B307-6F75C51A0936}" srcOrd="1" destOrd="0" parTransId="{AE2D25D7-7AD0-4722-90E5-13732D16AD30}" sibTransId="{B9DA8DAC-C309-4336-BE2E-31A8998B90F2}"/>
    <dgm:cxn modelId="{B27CEC2C-E723-4E45-B1F1-F91400E8C4DF}" type="presOf" srcId="{9A2A217D-4F69-4EF7-9ACB-866CCA977877}" destId="{CBF08307-7D3C-4174-8F53-A84DC3A12285}" srcOrd="0" destOrd="0" presId="urn:microsoft.com/office/officeart/2005/8/layout/chevron1"/>
    <dgm:cxn modelId="{8DFCAF40-4757-4B8B-B7C9-8FA850FC82A0}" type="presOf" srcId="{F87C1126-CB81-40D2-B0CE-6DF63FF6ED9E}" destId="{5CD491F4-6C76-4375-ADE1-D330BB4D5777}" srcOrd="0" destOrd="0" presId="urn:microsoft.com/office/officeart/2005/8/layout/chevron1"/>
    <dgm:cxn modelId="{5E30455D-FF4F-4E5A-8A94-008A21E65604}" type="presOf" srcId="{EB70D7D0-AC9F-4082-8931-9DCD81FD790A}" destId="{5763FF74-46B8-4D7C-862A-38CDFA3F1E23}" srcOrd="0" destOrd="0" presId="urn:microsoft.com/office/officeart/2005/8/layout/chevron1"/>
    <dgm:cxn modelId="{0E1CDBDB-24C0-42E3-A06E-A56E14B6494F}" srcId="{9A2A217D-4F69-4EF7-9ACB-866CCA977877}" destId="{EB70D7D0-AC9F-4082-8931-9DCD81FD790A}" srcOrd="3" destOrd="0" parTransId="{A996D9A1-9956-4928-A799-31D2B01B2437}" sibTransId="{C88DA467-6C69-4A65-BA6B-781572E2357C}"/>
    <dgm:cxn modelId="{09DC6543-2B2E-4E0C-B999-F4FAE59AE211}" srcId="{9A2A217D-4F69-4EF7-9ACB-866CCA977877}" destId="{F87C1126-CB81-40D2-B0CE-6DF63FF6ED9E}" srcOrd="2" destOrd="0" parTransId="{407509E4-11B7-4411-98B3-27D3928D49DB}" sibTransId="{5536CA6A-797B-4F3A-A735-604246C282E1}"/>
    <dgm:cxn modelId="{07DB6EB5-F699-4EF6-968A-6325E9834FE2}" type="presOf" srcId="{9FE4CE42-2D1F-4B5B-B307-6F75C51A0936}" destId="{8A33C6A7-C9D7-4774-8BD3-E66648884F6C}" srcOrd="0" destOrd="0" presId="urn:microsoft.com/office/officeart/2005/8/layout/chevron1"/>
    <dgm:cxn modelId="{7184D511-AE03-4EC7-8787-B660F21BAD32}" type="presParOf" srcId="{CBF08307-7D3C-4174-8F53-A84DC3A12285}" destId="{73D6AD5A-7EC6-4462-8B60-2FB7BF3BEA85}" srcOrd="0" destOrd="0" presId="urn:microsoft.com/office/officeart/2005/8/layout/chevron1"/>
    <dgm:cxn modelId="{443A0246-689C-494B-A09C-5C9471A4797F}" type="presParOf" srcId="{CBF08307-7D3C-4174-8F53-A84DC3A12285}" destId="{420BE9CC-5A3E-4C54-8626-47EFC1970A3E}" srcOrd="1" destOrd="0" presId="urn:microsoft.com/office/officeart/2005/8/layout/chevron1"/>
    <dgm:cxn modelId="{C7FF31BA-1E64-4753-ADBC-28B1218CF482}" type="presParOf" srcId="{CBF08307-7D3C-4174-8F53-A84DC3A12285}" destId="{8A33C6A7-C9D7-4774-8BD3-E66648884F6C}" srcOrd="2" destOrd="0" presId="urn:microsoft.com/office/officeart/2005/8/layout/chevron1"/>
    <dgm:cxn modelId="{A4B2189D-2F2C-4C7A-97A5-231D357E2D5F}" type="presParOf" srcId="{CBF08307-7D3C-4174-8F53-A84DC3A12285}" destId="{D0CF1F22-6C07-4BD1-9DAF-2515EF0C9AD1}" srcOrd="3" destOrd="0" presId="urn:microsoft.com/office/officeart/2005/8/layout/chevron1"/>
    <dgm:cxn modelId="{20F05A1E-C113-49D9-BD66-40B5A3371339}" type="presParOf" srcId="{CBF08307-7D3C-4174-8F53-A84DC3A12285}" destId="{5CD491F4-6C76-4375-ADE1-D330BB4D5777}" srcOrd="4" destOrd="0" presId="urn:microsoft.com/office/officeart/2005/8/layout/chevron1"/>
    <dgm:cxn modelId="{BF743A3E-4DA3-4D48-982C-8223417F0863}" type="presParOf" srcId="{CBF08307-7D3C-4174-8F53-A84DC3A12285}" destId="{F94049A9-00DD-4B8E-974C-6872CD348AB6}" srcOrd="5" destOrd="0" presId="urn:microsoft.com/office/officeart/2005/8/layout/chevron1"/>
    <dgm:cxn modelId="{916E06AB-AFDF-42C1-A7D3-1A04AED6AF70}" type="presParOf" srcId="{CBF08307-7D3C-4174-8F53-A84DC3A12285}" destId="{5763FF74-46B8-4D7C-862A-38CDFA3F1E23}"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0B4C01-8874-43FC-9F64-C22019088E8D}" type="doc">
      <dgm:prSet loTypeId="urn:microsoft.com/office/officeart/2005/8/layout/hList6" loCatId="list" qsTypeId="urn:microsoft.com/office/officeart/2005/8/quickstyle/simple1" qsCatId="simple" csTypeId="urn:microsoft.com/office/officeart/2005/8/colors/accent1_5" csCatId="accent1"/>
      <dgm:spPr/>
      <dgm:t>
        <a:bodyPr/>
        <a:lstStyle/>
        <a:p>
          <a:endParaRPr lang="en-US"/>
        </a:p>
      </dgm:t>
    </dgm:pt>
    <dgm:pt modelId="{1B651E3F-634C-4DCE-ADCA-7EA2CB3334FB}">
      <dgm:prSet/>
      <dgm:spPr/>
      <dgm:t>
        <a:bodyPr/>
        <a:lstStyle/>
        <a:p>
          <a:pPr rtl="0"/>
          <a:r>
            <a:rPr lang="en-US" smtClean="0"/>
            <a:t>Easy to learn</a:t>
          </a:r>
          <a:endParaRPr lang="en-US"/>
        </a:p>
      </dgm:t>
    </dgm:pt>
    <dgm:pt modelId="{AFD7865E-59E6-4A3E-80D1-145CB7169590}" type="parTrans" cxnId="{3705BBDF-1B0C-4DA6-B6BD-C25AA96043FE}">
      <dgm:prSet/>
      <dgm:spPr/>
      <dgm:t>
        <a:bodyPr/>
        <a:lstStyle/>
        <a:p>
          <a:endParaRPr lang="en-US"/>
        </a:p>
      </dgm:t>
    </dgm:pt>
    <dgm:pt modelId="{DC3F4786-DB1F-4744-8833-AB0402947DE2}" type="sibTrans" cxnId="{3705BBDF-1B0C-4DA6-B6BD-C25AA96043FE}">
      <dgm:prSet/>
      <dgm:spPr/>
      <dgm:t>
        <a:bodyPr/>
        <a:lstStyle/>
        <a:p>
          <a:endParaRPr lang="en-US"/>
        </a:p>
      </dgm:t>
    </dgm:pt>
    <dgm:pt modelId="{D7C3512A-4AD4-4C34-BFD5-2A43407695EE}">
      <dgm:prSet/>
      <dgm:spPr/>
      <dgm:t>
        <a:bodyPr/>
        <a:lstStyle/>
        <a:p>
          <a:pPr rtl="0"/>
          <a:r>
            <a:rPr lang="en-US" smtClean="0"/>
            <a:t>Loads of Plugins</a:t>
          </a:r>
          <a:endParaRPr lang="en-US"/>
        </a:p>
      </dgm:t>
    </dgm:pt>
    <dgm:pt modelId="{ED82549F-7D72-4C59-AD09-7D12F1C4C380}" type="parTrans" cxnId="{1FD68A2F-7F9E-4CC6-BB28-24901FEC3BAF}">
      <dgm:prSet/>
      <dgm:spPr/>
      <dgm:t>
        <a:bodyPr/>
        <a:lstStyle/>
        <a:p>
          <a:endParaRPr lang="en-US"/>
        </a:p>
      </dgm:t>
    </dgm:pt>
    <dgm:pt modelId="{21960EC8-3DA3-497D-BE3B-90ACFF3568FD}" type="sibTrans" cxnId="{1FD68A2F-7F9E-4CC6-BB28-24901FEC3BAF}">
      <dgm:prSet/>
      <dgm:spPr/>
      <dgm:t>
        <a:bodyPr/>
        <a:lstStyle/>
        <a:p>
          <a:endParaRPr lang="en-US"/>
        </a:p>
      </dgm:t>
    </dgm:pt>
    <dgm:pt modelId="{1CA36C9F-9000-4A7E-AAA3-26EC54389840}">
      <dgm:prSet/>
      <dgm:spPr/>
      <dgm:t>
        <a:bodyPr/>
        <a:lstStyle/>
        <a:p>
          <a:pPr rtl="0"/>
          <a:r>
            <a:rPr lang="en-US" smtClean="0"/>
            <a:t>Powerful DOM Selection</a:t>
          </a:r>
          <a:endParaRPr lang="en-US"/>
        </a:p>
      </dgm:t>
    </dgm:pt>
    <dgm:pt modelId="{A6DF14AA-DD05-49AF-B312-714623F44270}" type="parTrans" cxnId="{FC524585-830D-42A0-90E1-16C313CA3F12}">
      <dgm:prSet/>
      <dgm:spPr/>
      <dgm:t>
        <a:bodyPr/>
        <a:lstStyle/>
        <a:p>
          <a:endParaRPr lang="en-US"/>
        </a:p>
      </dgm:t>
    </dgm:pt>
    <dgm:pt modelId="{51B92350-7764-44C4-A9E8-A80C66C70A87}" type="sibTrans" cxnId="{FC524585-830D-42A0-90E1-16C313CA3F12}">
      <dgm:prSet/>
      <dgm:spPr/>
      <dgm:t>
        <a:bodyPr/>
        <a:lstStyle/>
        <a:p>
          <a:endParaRPr lang="en-US"/>
        </a:p>
      </dgm:t>
    </dgm:pt>
    <dgm:pt modelId="{0D619BEF-B60E-4D2D-99DC-A7A947B0F914}">
      <dgm:prSet/>
      <dgm:spPr/>
      <dgm:t>
        <a:bodyPr/>
        <a:lstStyle/>
        <a:p>
          <a:pPr rtl="0"/>
          <a:r>
            <a:rPr lang="en-US" smtClean="0"/>
            <a:t>Lightweight</a:t>
          </a:r>
          <a:endParaRPr lang="en-US"/>
        </a:p>
      </dgm:t>
    </dgm:pt>
    <dgm:pt modelId="{5855D94B-D0CE-493C-8051-1F36E12A7EEC}" type="parTrans" cxnId="{751BC222-9089-464A-8EDC-1AB123758E52}">
      <dgm:prSet/>
      <dgm:spPr/>
      <dgm:t>
        <a:bodyPr/>
        <a:lstStyle/>
        <a:p>
          <a:endParaRPr lang="en-US"/>
        </a:p>
      </dgm:t>
    </dgm:pt>
    <dgm:pt modelId="{A1E5BE1D-1235-4C40-96A8-7621DCB5176A}" type="sibTrans" cxnId="{751BC222-9089-464A-8EDC-1AB123758E52}">
      <dgm:prSet/>
      <dgm:spPr/>
      <dgm:t>
        <a:bodyPr/>
        <a:lstStyle/>
        <a:p>
          <a:endParaRPr lang="en-US"/>
        </a:p>
      </dgm:t>
    </dgm:pt>
    <dgm:pt modelId="{668089AE-D714-4D11-AD47-65B925932F6E}">
      <dgm:prSet/>
      <dgm:spPr/>
      <dgm:t>
        <a:bodyPr/>
        <a:lstStyle/>
        <a:p>
          <a:pPr rtl="0"/>
          <a:r>
            <a:rPr lang="en-US" smtClean="0"/>
            <a:t>Community Support</a:t>
          </a:r>
          <a:endParaRPr lang="en-US"/>
        </a:p>
      </dgm:t>
    </dgm:pt>
    <dgm:pt modelId="{2134059D-1254-4910-8C0E-7984A78EB1F9}" type="parTrans" cxnId="{40907C7D-B3B0-4132-979E-9AF2E29DDB46}">
      <dgm:prSet/>
      <dgm:spPr/>
      <dgm:t>
        <a:bodyPr/>
        <a:lstStyle/>
        <a:p>
          <a:endParaRPr lang="en-US"/>
        </a:p>
      </dgm:t>
    </dgm:pt>
    <dgm:pt modelId="{B23E9938-12A6-474E-A1E1-820C0010F1AF}" type="sibTrans" cxnId="{40907C7D-B3B0-4132-979E-9AF2E29DDB46}">
      <dgm:prSet/>
      <dgm:spPr/>
      <dgm:t>
        <a:bodyPr/>
        <a:lstStyle/>
        <a:p>
          <a:endParaRPr lang="en-US"/>
        </a:p>
      </dgm:t>
    </dgm:pt>
    <dgm:pt modelId="{29B7801D-BB17-45BD-BA55-74C08BC16E78}" type="pres">
      <dgm:prSet presAssocID="{530B4C01-8874-43FC-9F64-C22019088E8D}" presName="Name0" presStyleCnt="0">
        <dgm:presLayoutVars>
          <dgm:dir/>
          <dgm:resizeHandles val="exact"/>
        </dgm:presLayoutVars>
      </dgm:prSet>
      <dgm:spPr/>
      <dgm:t>
        <a:bodyPr/>
        <a:lstStyle/>
        <a:p>
          <a:endParaRPr lang="en-US"/>
        </a:p>
      </dgm:t>
    </dgm:pt>
    <dgm:pt modelId="{DC20586B-BA97-4F30-8270-5E8D4CF4F0A5}" type="pres">
      <dgm:prSet presAssocID="{1B651E3F-634C-4DCE-ADCA-7EA2CB3334FB}" presName="node" presStyleLbl="node1" presStyleIdx="0" presStyleCnt="5">
        <dgm:presLayoutVars>
          <dgm:bulletEnabled val="1"/>
        </dgm:presLayoutVars>
      </dgm:prSet>
      <dgm:spPr/>
      <dgm:t>
        <a:bodyPr/>
        <a:lstStyle/>
        <a:p>
          <a:endParaRPr lang="en-US"/>
        </a:p>
      </dgm:t>
    </dgm:pt>
    <dgm:pt modelId="{806A13F9-F1BB-489E-924B-4DAE7DCE3254}" type="pres">
      <dgm:prSet presAssocID="{DC3F4786-DB1F-4744-8833-AB0402947DE2}" presName="sibTrans" presStyleCnt="0"/>
      <dgm:spPr/>
    </dgm:pt>
    <dgm:pt modelId="{C81C5BAB-50A2-44C2-8988-187CB42B8D5C}" type="pres">
      <dgm:prSet presAssocID="{D7C3512A-4AD4-4C34-BFD5-2A43407695EE}" presName="node" presStyleLbl="node1" presStyleIdx="1" presStyleCnt="5">
        <dgm:presLayoutVars>
          <dgm:bulletEnabled val="1"/>
        </dgm:presLayoutVars>
      </dgm:prSet>
      <dgm:spPr/>
      <dgm:t>
        <a:bodyPr/>
        <a:lstStyle/>
        <a:p>
          <a:endParaRPr lang="en-US"/>
        </a:p>
      </dgm:t>
    </dgm:pt>
    <dgm:pt modelId="{055C3714-C09E-4922-9BEA-A4CBA75B5EFF}" type="pres">
      <dgm:prSet presAssocID="{21960EC8-3DA3-497D-BE3B-90ACFF3568FD}" presName="sibTrans" presStyleCnt="0"/>
      <dgm:spPr/>
    </dgm:pt>
    <dgm:pt modelId="{EA33D284-CD77-4704-A34A-733BBB5639A9}" type="pres">
      <dgm:prSet presAssocID="{1CA36C9F-9000-4A7E-AAA3-26EC54389840}" presName="node" presStyleLbl="node1" presStyleIdx="2" presStyleCnt="5">
        <dgm:presLayoutVars>
          <dgm:bulletEnabled val="1"/>
        </dgm:presLayoutVars>
      </dgm:prSet>
      <dgm:spPr/>
      <dgm:t>
        <a:bodyPr/>
        <a:lstStyle/>
        <a:p>
          <a:endParaRPr lang="en-US"/>
        </a:p>
      </dgm:t>
    </dgm:pt>
    <dgm:pt modelId="{11C843A4-0524-45B8-BC20-2E54A867FB23}" type="pres">
      <dgm:prSet presAssocID="{51B92350-7764-44C4-A9E8-A80C66C70A87}" presName="sibTrans" presStyleCnt="0"/>
      <dgm:spPr/>
    </dgm:pt>
    <dgm:pt modelId="{E71FCA6A-BEF5-49CB-9D6C-8B0DBB53A50E}" type="pres">
      <dgm:prSet presAssocID="{0D619BEF-B60E-4D2D-99DC-A7A947B0F914}" presName="node" presStyleLbl="node1" presStyleIdx="3" presStyleCnt="5">
        <dgm:presLayoutVars>
          <dgm:bulletEnabled val="1"/>
        </dgm:presLayoutVars>
      </dgm:prSet>
      <dgm:spPr/>
      <dgm:t>
        <a:bodyPr/>
        <a:lstStyle/>
        <a:p>
          <a:endParaRPr lang="en-US"/>
        </a:p>
      </dgm:t>
    </dgm:pt>
    <dgm:pt modelId="{06252892-1D3C-4AAE-BE04-C88EEDCDF8B4}" type="pres">
      <dgm:prSet presAssocID="{A1E5BE1D-1235-4C40-96A8-7621DCB5176A}" presName="sibTrans" presStyleCnt="0"/>
      <dgm:spPr/>
    </dgm:pt>
    <dgm:pt modelId="{8F435E7D-4C67-4F61-B5C6-9787EB030134}" type="pres">
      <dgm:prSet presAssocID="{668089AE-D714-4D11-AD47-65B925932F6E}" presName="node" presStyleLbl="node1" presStyleIdx="4" presStyleCnt="5">
        <dgm:presLayoutVars>
          <dgm:bulletEnabled val="1"/>
        </dgm:presLayoutVars>
      </dgm:prSet>
      <dgm:spPr/>
      <dgm:t>
        <a:bodyPr/>
        <a:lstStyle/>
        <a:p>
          <a:endParaRPr lang="en-US"/>
        </a:p>
      </dgm:t>
    </dgm:pt>
  </dgm:ptLst>
  <dgm:cxnLst>
    <dgm:cxn modelId="{FC524585-830D-42A0-90E1-16C313CA3F12}" srcId="{530B4C01-8874-43FC-9F64-C22019088E8D}" destId="{1CA36C9F-9000-4A7E-AAA3-26EC54389840}" srcOrd="2" destOrd="0" parTransId="{A6DF14AA-DD05-49AF-B312-714623F44270}" sibTransId="{51B92350-7764-44C4-A9E8-A80C66C70A87}"/>
    <dgm:cxn modelId="{40907C7D-B3B0-4132-979E-9AF2E29DDB46}" srcId="{530B4C01-8874-43FC-9F64-C22019088E8D}" destId="{668089AE-D714-4D11-AD47-65B925932F6E}" srcOrd="4" destOrd="0" parTransId="{2134059D-1254-4910-8C0E-7984A78EB1F9}" sibTransId="{B23E9938-12A6-474E-A1E1-820C0010F1AF}"/>
    <dgm:cxn modelId="{9B14022A-5FE7-47C7-82F5-CCC3CC1FB231}" type="presOf" srcId="{D7C3512A-4AD4-4C34-BFD5-2A43407695EE}" destId="{C81C5BAB-50A2-44C2-8988-187CB42B8D5C}" srcOrd="0" destOrd="0" presId="urn:microsoft.com/office/officeart/2005/8/layout/hList6"/>
    <dgm:cxn modelId="{CCD6C14E-A6EC-4759-8CC5-11849B188CE2}" type="presOf" srcId="{1CA36C9F-9000-4A7E-AAA3-26EC54389840}" destId="{EA33D284-CD77-4704-A34A-733BBB5639A9}" srcOrd="0" destOrd="0" presId="urn:microsoft.com/office/officeart/2005/8/layout/hList6"/>
    <dgm:cxn modelId="{3705BBDF-1B0C-4DA6-B6BD-C25AA96043FE}" srcId="{530B4C01-8874-43FC-9F64-C22019088E8D}" destId="{1B651E3F-634C-4DCE-ADCA-7EA2CB3334FB}" srcOrd="0" destOrd="0" parTransId="{AFD7865E-59E6-4A3E-80D1-145CB7169590}" sibTransId="{DC3F4786-DB1F-4744-8833-AB0402947DE2}"/>
    <dgm:cxn modelId="{751BC222-9089-464A-8EDC-1AB123758E52}" srcId="{530B4C01-8874-43FC-9F64-C22019088E8D}" destId="{0D619BEF-B60E-4D2D-99DC-A7A947B0F914}" srcOrd="3" destOrd="0" parTransId="{5855D94B-D0CE-493C-8051-1F36E12A7EEC}" sibTransId="{A1E5BE1D-1235-4C40-96A8-7621DCB5176A}"/>
    <dgm:cxn modelId="{1FD68A2F-7F9E-4CC6-BB28-24901FEC3BAF}" srcId="{530B4C01-8874-43FC-9F64-C22019088E8D}" destId="{D7C3512A-4AD4-4C34-BFD5-2A43407695EE}" srcOrd="1" destOrd="0" parTransId="{ED82549F-7D72-4C59-AD09-7D12F1C4C380}" sibTransId="{21960EC8-3DA3-497D-BE3B-90ACFF3568FD}"/>
    <dgm:cxn modelId="{15A3068B-C5F8-4BFA-8F14-8EB12FEC3EE2}" type="presOf" srcId="{0D619BEF-B60E-4D2D-99DC-A7A947B0F914}" destId="{E71FCA6A-BEF5-49CB-9D6C-8B0DBB53A50E}" srcOrd="0" destOrd="0" presId="urn:microsoft.com/office/officeart/2005/8/layout/hList6"/>
    <dgm:cxn modelId="{CE72C115-439B-4209-A36A-B97F0BFDC941}" type="presOf" srcId="{1B651E3F-634C-4DCE-ADCA-7EA2CB3334FB}" destId="{DC20586B-BA97-4F30-8270-5E8D4CF4F0A5}" srcOrd="0" destOrd="0" presId="urn:microsoft.com/office/officeart/2005/8/layout/hList6"/>
    <dgm:cxn modelId="{D6366B95-A00A-4076-B5EB-90023B32CC7A}" type="presOf" srcId="{668089AE-D714-4D11-AD47-65B925932F6E}" destId="{8F435E7D-4C67-4F61-B5C6-9787EB030134}" srcOrd="0" destOrd="0" presId="urn:microsoft.com/office/officeart/2005/8/layout/hList6"/>
    <dgm:cxn modelId="{6DAB42A3-0781-44D7-BBB5-31C54EFC261F}" type="presOf" srcId="{530B4C01-8874-43FC-9F64-C22019088E8D}" destId="{29B7801D-BB17-45BD-BA55-74C08BC16E78}" srcOrd="0" destOrd="0" presId="urn:microsoft.com/office/officeart/2005/8/layout/hList6"/>
    <dgm:cxn modelId="{9EE7656F-315D-4CA4-80E1-2BBD46AB4B07}" type="presParOf" srcId="{29B7801D-BB17-45BD-BA55-74C08BC16E78}" destId="{DC20586B-BA97-4F30-8270-5E8D4CF4F0A5}" srcOrd="0" destOrd="0" presId="urn:microsoft.com/office/officeart/2005/8/layout/hList6"/>
    <dgm:cxn modelId="{A47450E9-B295-4C80-B882-D651666F4D9A}" type="presParOf" srcId="{29B7801D-BB17-45BD-BA55-74C08BC16E78}" destId="{806A13F9-F1BB-489E-924B-4DAE7DCE3254}" srcOrd="1" destOrd="0" presId="urn:microsoft.com/office/officeart/2005/8/layout/hList6"/>
    <dgm:cxn modelId="{CBBBCAA7-3064-4B57-93D5-39AA8FA48EB9}" type="presParOf" srcId="{29B7801D-BB17-45BD-BA55-74C08BC16E78}" destId="{C81C5BAB-50A2-44C2-8988-187CB42B8D5C}" srcOrd="2" destOrd="0" presId="urn:microsoft.com/office/officeart/2005/8/layout/hList6"/>
    <dgm:cxn modelId="{F61B4F14-8709-46FA-B457-0D607BE27B78}" type="presParOf" srcId="{29B7801D-BB17-45BD-BA55-74C08BC16E78}" destId="{055C3714-C09E-4922-9BEA-A4CBA75B5EFF}" srcOrd="3" destOrd="0" presId="urn:microsoft.com/office/officeart/2005/8/layout/hList6"/>
    <dgm:cxn modelId="{02C82108-B4B2-4491-A7E7-A559F486C4A5}" type="presParOf" srcId="{29B7801D-BB17-45BD-BA55-74C08BC16E78}" destId="{EA33D284-CD77-4704-A34A-733BBB5639A9}" srcOrd="4" destOrd="0" presId="urn:microsoft.com/office/officeart/2005/8/layout/hList6"/>
    <dgm:cxn modelId="{B0679BDC-2A51-4066-812C-0805232C9389}" type="presParOf" srcId="{29B7801D-BB17-45BD-BA55-74C08BC16E78}" destId="{11C843A4-0524-45B8-BC20-2E54A867FB23}" srcOrd="5" destOrd="0" presId="urn:microsoft.com/office/officeart/2005/8/layout/hList6"/>
    <dgm:cxn modelId="{F1696EE2-A742-496D-A6B5-84477A70CF0A}" type="presParOf" srcId="{29B7801D-BB17-45BD-BA55-74C08BC16E78}" destId="{E71FCA6A-BEF5-49CB-9D6C-8B0DBB53A50E}" srcOrd="6" destOrd="0" presId="urn:microsoft.com/office/officeart/2005/8/layout/hList6"/>
    <dgm:cxn modelId="{56FAB3E3-93BA-4744-8517-B9D4AA970E3A}" type="presParOf" srcId="{29B7801D-BB17-45BD-BA55-74C08BC16E78}" destId="{06252892-1D3C-4AAE-BE04-C88EEDCDF8B4}" srcOrd="7" destOrd="0" presId="urn:microsoft.com/office/officeart/2005/8/layout/hList6"/>
    <dgm:cxn modelId="{0692A2EE-30D9-4EC8-A380-52A913BC8A5E}" type="presParOf" srcId="{29B7801D-BB17-45BD-BA55-74C08BC16E78}" destId="{8F435E7D-4C67-4F61-B5C6-9787EB030134}" srcOrd="8" destOrd="0" presId="urn:microsoft.com/office/officeart/2005/8/layout/h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F8EA94-E10D-4FF3-B7D5-1DF706AEEF3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B75D5EC-9764-4E0C-A644-633AD1358876}">
      <dgm:prSet/>
      <dgm:spPr/>
      <dgm:t>
        <a:bodyPr/>
        <a:lstStyle/>
        <a:p>
          <a:pPr rtl="0"/>
          <a:r>
            <a:rPr lang="en-US" dirty="0" smtClean="0">
              <a:solidFill>
                <a:schemeClr val="tx1">
                  <a:lumMod val="20000"/>
                  <a:lumOff val="80000"/>
                </a:schemeClr>
              </a:solidFill>
            </a:rPr>
            <a:t>Find something, Do something</a:t>
          </a:r>
          <a:endParaRPr lang="en-US" dirty="0">
            <a:solidFill>
              <a:schemeClr val="tx1">
                <a:lumMod val="20000"/>
                <a:lumOff val="80000"/>
              </a:schemeClr>
            </a:solidFill>
          </a:endParaRPr>
        </a:p>
      </dgm:t>
    </dgm:pt>
    <dgm:pt modelId="{C6AEAB37-54B1-472C-94C3-76D9453D7103}" type="parTrans" cxnId="{EE404C4C-0129-4F12-8BD5-2665C64D0F1F}">
      <dgm:prSet/>
      <dgm:spPr/>
      <dgm:t>
        <a:bodyPr/>
        <a:lstStyle/>
        <a:p>
          <a:endParaRPr lang="en-US">
            <a:solidFill>
              <a:schemeClr val="tx1">
                <a:lumMod val="20000"/>
                <a:lumOff val="80000"/>
              </a:schemeClr>
            </a:solidFill>
          </a:endParaRPr>
        </a:p>
      </dgm:t>
    </dgm:pt>
    <dgm:pt modelId="{3CEAEFA6-3DB4-4838-8FE9-DA8BF9F5858A}" type="sibTrans" cxnId="{EE404C4C-0129-4F12-8BD5-2665C64D0F1F}">
      <dgm:prSet/>
      <dgm:spPr/>
      <dgm:t>
        <a:bodyPr/>
        <a:lstStyle/>
        <a:p>
          <a:endParaRPr lang="en-US">
            <a:solidFill>
              <a:schemeClr val="tx1">
                <a:lumMod val="20000"/>
                <a:lumOff val="80000"/>
              </a:schemeClr>
            </a:solidFill>
          </a:endParaRPr>
        </a:p>
      </dgm:t>
    </dgm:pt>
    <dgm:pt modelId="{C24AF0A0-F823-453E-89B6-D73FD83313FA}">
      <dgm:prSet/>
      <dgm:spPr/>
      <dgm:t>
        <a:bodyPr/>
        <a:lstStyle/>
        <a:p>
          <a:pPr rtl="0"/>
          <a:r>
            <a:rPr lang="en-US" smtClean="0">
              <a:solidFill>
                <a:schemeClr val="tx1">
                  <a:lumMod val="20000"/>
                  <a:lumOff val="80000"/>
                </a:schemeClr>
              </a:solidFill>
            </a:rPr>
            <a:t>Functional Syntax</a:t>
          </a:r>
          <a:endParaRPr lang="en-US">
            <a:solidFill>
              <a:schemeClr val="tx1">
                <a:lumMod val="20000"/>
                <a:lumOff val="80000"/>
              </a:schemeClr>
            </a:solidFill>
          </a:endParaRPr>
        </a:p>
      </dgm:t>
    </dgm:pt>
    <dgm:pt modelId="{DB7A4C4B-DC8D-4C6D-B98E-08D8BBC930FA}" type="parTrans" cxnId="{55015AE4-4194-4FF3-B41E-52D3C168FB14}">
      <dgm:prSet/>
      <dgm:spPr/>
      <dgm:t>
        <a:bodyPr/>
        <a:lstStyle/>
        <a:p>
          <a:endParaRPr lang="en-US">
            <a:solidFill>
              <a:schemeClr val="tx1">
                <a:lumMod val="20000"/>
                <a:lumOff val="80000"/>
              </a:schemeClr>
            </a:solidFill>
          </a:endParaRPr>
        </a:p>
      </dgm:t>
    </dgm:pt>
    <dgm:pt modelId="{2EB99047-9C91-4300-9AD0-879C74358921}" type="sibTrans" cxnId="{55015AE4-4194-4FF3-B41E-52D3C168FB14}">
      <dgm:prSet/>
      <dgm:spPr/>
      <dgm:t>
        <a:bodyPr/>
        <a:lstStyle/>
        <a:p>
          <a:endParaRPr lang="en-US">
            <a:solidFill>
              <a:schemeClr val="tx1">
                <a:lumMod val="20000"/>
                <a:lumOff val="80000"/>
              </a:schemeClr>
            </a:solidFill>
          </a:endParaRPr>
        </a:p>
      </dgm:t>
    </dgm:pt>
    <dgm:pt modelId="{EECF93CE-18F5-4E6E-8B9C-3BF5F4D0365E}">
      <dgm:prSet/>
      <dgm:spPr/>
      <dgm:t>
        <a:bodyPr/>
        <a:lstStyle/>
        <a:p>
          <a:pPr rtl="0"/>
          <a:r>
            <a:rPr lang="en-US" smtClean="0">
              <a:solidFill>
                <a:schemeClr val="tx1">
                  <a:lumMod val="20000"/>
                  <a:lumOff val="80000"/>
                </a:schemeClr>
              </a:solidFill>
            </a:rPr>
            <a:t>DOM Manipulation</a:t>
          </a:r>
          <a:endParaRPr lang="en-US">
            <a:solidFill>
              <a:schemeClr val="tx1">
                <a:lumMod val="20000"/>
                <a:lumOff val="80000"/>
              </a:schemeClr>
            </a:solidFill>
          </a:endParaRPr>
        </a:p>
      </dgm:t>
    </dgm:pt>
    <dgm:pt modelId="{985EFB0E-97E8-4ADD-A130-7DC2C107A263}" type="parTrans" cxnId="{2F1A2760-B002-43F6-8BA0-EF611459C266}">
      <dgm:prSet/>
      <dgm:spPr/>
      <dgm:t>
        <a:bodyPr/>
        <a:lstStyle/>
        <a:p>
          <a:endParaRPr lang="en-US">
            <a:solidFill>
              <a:schemeClr val="tx1">
                <a:lumMod val="20000"/>
                <a:lumOff val="80000"/>
              </a:schemeClr>
            </a:solidFill>
          </a:endParaRPr>
        </a:p>
      </dgm:t>
    </dgm:pt>
    <dgm:pt modelId="{09401A29-C977-4D51-91F6-7E22B5975BC9}" type="sibTrans" cxnId="{2F1A2760-B002-43F6-8BA0-EF611459C266}">
      <dgm:prSet/>
      <dgm:spPr/>
      <dgm:t>
        <a:bodyPr/>
        <a:lstStyle/>
        <a:p>
          <a:endParaRPr lang="en-US">
            <a:solidFill>
              <a:schemeClr val="tx1">
                <a:lumMod val="20000"/>
                <a:lumOff val="80000"/>
              </a:schemeClr>
            </a:solidFill>
          </a:endParaRPr>
        </a:p>
      </dgm:t>
    </dgm:pt>
    <dgm:pt modelId="{A8A9E283-ECDD-4767-8D58-293A7D906DDE}">
      <dgm:prSet/>
      <dgm:spPr/>
      <dgm:t>
        <a:bodyPr/>
        <a:lstStyle/>
        <a:p>
          <a:pPr rtl="0"/>
          <a:r>
            <a:rPr lang="en-US" smtClean="0">
              <a:solidFill>
                <a:schemeClr val="tx1">
                  <a:lumMod val="20000"/>
                  <a:lumOff val="80000"/>
                </a:schemeClr>
              </a:solidFill>
            </a:rPr>
            <a:t>Changing of events</a:t>
          </a:r>
          <a:endParaRPr lang="en-US">
            <a:solidFill>
              <a:schemeClr val="tx1">
                <a:lumMod val="20000"/>
                <a:lumOff val="80000"/>
              </a:schemeClr>
            </a:solidFill>
          </a:endParaRPr>
        </a:p>
      </dgm:t>
    </dgm:pt>
    <dgm:pt modelId="{25B9E88A-D18E-47E3-A32B-D0EED229665B}" type="parTrans" cxnId="{183A2ACE-56E6-44C2-B551-1E2F42F18ED3}">
      <dgm:prSet/>
      <dgm:spPr/>
      <dgm:t>
        <a:bodyPr/>
        <a:lstStyle/>
        <a:p>
          <a:endParaRPr lang="en-US">
            <a:solidFill>
              <a:schemeClr val="tx1">
                <a:lumMod val="20000"/>
                <a:lumOff val="80000"/>
              </a:schemeClr>
            </a:solidFill>
          </a:endParaRPr>
        </a:p>
      </dgm:t>
    </dgm:pt>
    <dgm:pt modelId="{A9433C08-350B-4B0D-931F-37DA6E5364B5}" type="sibTrans" cxnId="{183A2ACE-56E6-44C2-B551-1E2F42F18ED3}">
      <dgm:prSet/>
      <dgm:spPr/>
      <dgm:t>
        <a:bodyPr/>
        <a:lstStyle/>
        <a:p>
          <a:endParaRPr lang="en-US">
            <a:solidFill>
              <a:schemeClr val="tx1">
                <a:lumMod val="20000"/>
                <a:lumOff val="80000"/>
              </a:schemeClr>
            </a:solidFill>
          </a:endParaRPr>
        </a:p>
      </dgm:t>
    </dgm:pt>
    <dgm:pt modelId="{2FD717D0-AD0C-46E5-B0E0-F02877557DE3}" type="pres">
      <dgm:prSet presAssocID="{CCF8EA94-E10D-4FF3-B7D5-1DF706AEEF35}" presName="vert0" presStyleCnt="0">
        <dgm:presLayoutVars>
          <dgm:dir/>
          <dgm:animOne val="branch"/>
          <dgm:animLvl val="lvl"/>
        </dgm:presLayoutVars>
      </dgm:prSet>
      <dgm:spPr/>
      <dgm:t>
        <a:bodyPr/>
        <a:lstStyle/>
        <a:p>
          <a:endParaRPr lang="en-US"/>
        </a:p>
      </dgm:t>
    </dgm:pt>
    <dgm:pt modelId="{59FF72FB-D64E-4936-B37C-1CCBFD72008E}" type="pres">
      <dgm:prSet presAssocID="{1B75D5EC-9764-4E0C-A644-633AD1358876}" presName="thickLine" presStyleLbl="alignNode1" presStyleIdx="0" presStyleCnt="4"/>
      <dgm:spPr/>
    </dgm:pt>
    <dgm:pt modelId="{88301C83-6A4F-46DD-8EF1-C3090299F45A}" type="pres">
      <dgm:prSet presAssocID="{1B75D5EC-9764-4E0C-A644-633AD1358876}" presName="horz1" presStyleCnt="0"/>
      <dgm:spPr/>
    </dgm:pt>
    <dgm:pt modelId="{FA30EDC4-C4CC-44B2-AE34-DC1D9EFA54C1}" type="pres">
      <dgm:prSet presAssocID="{1B75D5EC-9764-4E0C-A644-633AD1358876}" presName="tx1" presStyleLbl="revTx" presStyleIdx="0" presStyleCnt="4"/>
      <dgm:spPr/>
      <dgm:t>
        <a:bodyPr/>
        <a:lstStyle/>
        <a:p>
          <a:endParaRPr lang="en-US"/>
        </a:p>
      </dgm:t>
    </dgm:pt>
    <dgm:pt modelId="{E4C7CA38-06D9-4406-92CA-9EF951105A91}" type="pres">
      <dgm:prSet presAssocID="{1B75D5EC-9764-4E0C-A644-633AD1358876}" presName="vert1" presStyleCnt="0"/>
      <dgm:spPr/>
    </dgm:pt>
    <dgm:pt modelId="{5DD4EC68-1A32-4B2A-803D-731279F8804E}" type="pres">
      <dgm:prSet presAssocID="{C24AF0A0-F823-453E-89B6-D73FD83313FA}" presName="thickLine" presStyleLbl="alignNode1" presStyleIdx="1" presStyleCnt="4"/>
      <dgm:spPr/>
    </dgm:pt>
    <dgm:pt modelId="{E9404EAD-AE72-4DA7-B37A-0190F5E416CD}" type="pres">
      <dgm:prSet presAssocID="{C24AF0A0-F823-453E-89B6-D73FD83313FA}" presName="horz1" presStyleCnt="0"/>
      <dgm:spPr/>
    </dgm:pt>
    <dgm:pt modelId="{41A33971-46A2-48BF-8C5D-B556C925789C}" type="pres">
      <dgm:prSet presAssocID="{C24AF0A0-F823-453E-89B6-D73FD83313FA}" presName="tx1" presStyleLbl="revTx" presStyleIdx="1" presStyleCnt="4"/>
      <dgm:spPr/>
      <dgm:t>
        <a:bodyPr/>
        <a:lstStyle/>
        <a:p>
          <a:endParaRPr lang="en-US"/>
        </a:p>
      </dgm:t>
    </dgm:pt>
    <dgm:pt modelId="{BDFA5929-0274-4E60-B993-ACDD509992F5}" type="pres">
      <dgm:prSet presAssocID="{C24AF0A0-F823-453E-89B6-D73FD83313FA}" presName="vert1" presStyleCnt="0"/>
      <dgm:spPr/>
    </dgm:pt>
    <dgm:pt modelId="{2D77CCFC-83FA-4BBC-B483-C51C7491B1FD}" type="pres">
      <dgm:prSet presAssocID="{EECF93CE-18F5-4E6E-8B9C-3BF5F4D0365E}" presName="thickLine" presStyleLbl="alignNode1" presStyleIdx="2" presStyleCnt="4"/>
      <dgm:spPr/>
    </dgm:pt>
    <dgm:pt modelId="{2804BD7F-9B10-4575-9126-04A4DCD0E33D}" type="pres">
      <dgm:prSet presAssocID="{EECF93CE-18F5-4E6E-8B9C-3BF5F4D0365E}" presName="horz1" presStyleCnt="0"/>
      <dgm:spPr/>
    </dgm:pt>
    <dgm:pt modelId="{806006F0-E636-4792-8FEC-400C13D09BE0}" type="pres">
      <dgm:prSet presAssocID="{EECF93CE-18F5-4E6E-8B9C-3BF5F4D0365E}" presName="tx1" presStyleLbl="revTx" presStyleIdx="2" presStyleCnt="4"/>
      <dgm:spPr/>
      <dgm:t>
        <a:bodyPr/>
        <a:lstStyle/>
        <a:p>
          <a:endParaRPr lang="en-US"/>
        </a:p>
      </dgm:t>
    </dgm:pt>
    <dgm:pt modelId="{3E9CE319-250E-4926-9513-0D546984F8C7}" type="pres">
      <dgm:prSet presAssocID="{EECF93CE-18F5-4E6E-8B9C-3BF5F4D0365E}" presName="vert1" presStyleCnt="0"/>
      <dgm:spPr/>
    </dgm:pt>
    <dgm:pt modelId="{643F7EF8-EF71-4F99-8FC6-E652809CAD22}" type="pres">
      <dgm:prSet presAssocID="{A8A9E283-ECDD-4767-8D58-293A7D906DDE}" presName="thickLine" presStyleLbl="alignNode1" presStyleIdx="3" presStyleCnt="4"/>
      <dgm:spPr/>
    </dgm:pt>
    <dgm:pt modelId="{5F611810-77D3-40F2-BEAA-7A6837FDD08D}" type="pres">
      <dgm:prSet presAssocID="{A8A9E283-ECDD-4767-8D58-293A7D906DDE}" presName="horz1" presStyleCnt="0"/>
      <dgm:spPr/>
    </dgm:pt>
    <dgm:pt modelId="{DAFAFB32-C7B3-4CB8-BD15-4D72BA80EC81}" type="pres">
      <dgm:prSet presAssocID="{A8A9E283-ECDD-4767-8D58-293A7D906DDE}" presName="tx1" presStyleLbl="revTx" presStyleIdx="3" presStyleCnt="4"/>
      <dgm:spPr/>
      <dgm:t>
        <a:bodyPr/>
        <a:lstStyle/>
        <a:p>
          <a:endParaRPr lang="en-US"/>
        </a:p>
      </dgm:t>
    </dgm:pt>
    <dgm:pt modelId="{23CA1AA5-5860-4615-8BC5-8F1586392D6A}" type="pres">
      <dgm:prSet presAssocID="{A8A9E283-ECDD-4767-8D58-293A7D906DDE}" presName="vert1" presStyleCnt="0"/>
      <dgm:spPr/>
    </dgm:pt>
  </dgm:ptLst>
  <dgm:cxnLst>
    <dgm:cxn modelId="{58DFE022-61FC-435B-B7F0-F2B302B70154}" type="presOf" srcId="{1B75D5EC-9764-4E0C-A644-633AD1358876}" destId="{FA30EDC4-C4CC-44B2-AE34-DC1D9EFA54C1}" srcOrd="0" destOrd="0" presId="urn:microsoft.com/office/officeart/2008/layout/LinedList"/>
    <dgm:cxn modelId="{2B58F527-02C9-4E4B-8842-C30F2C007F0E}" type="presOf" srcId="{CCF8EA94-E10D-4FF3-B7D5-1DF706AEEF35}" destId="{2FD717D0-AD0C-46E5-B0E0-F02877557DE3}" srcOrd="0" destOrd="0" presId="urn:microsoft.com/office/officeart/2008/layout/LinedList"/>
    <dgm:cxn modelId="{A815020D-82E8-4BEF-9659-C65D4C54ACC5}" type="presOf" srcId="{EECF93CE-18F5-4E6E-8B9C-3BF5F4D0365E}" destId="{806006F0-E636-4792-8FEC-400C13D09BE0}" srcOrd="0" destOrd="0" presId="urn:microsoft.com/office/officeart/2008/layout/LinedList"/>
    <dgm:cxn modelId="{183A2ACE-56E6-44C2-B551-1E2F42F18ED3}" srcId="{CCF8EA94-E10D-4FF3-B7D5-1DF706AEEF35}" destId="{A8A9E283-ECDD-4767-8D58-293A7D906DDE}" srcOrd="3" destOrd="0" parTransId="{25B9E88A-D18E-47E3-A32B-D0EED229665B}" sibTransId="{A9433C08-350B-4B0D-931F-37DA6E5364B5}"/>
    <dgm:cxn modelId="{C4E4E09A-9E93-4888-83E8-6894120C86A4}" type="presOf" srcId="{C24AF0A0-F823-453E-89B6-D73FD83313FA}" destId="{41A33971-46A2-48BF-8C5D-B556C925789C}" srcOrd="0" destOrd="0" presId="urn:microsoft.com/office/officeart/2008/layout/LinedList"/>
    <dgm:cxn modelId="{55015AE4-4194-4FF3-B41E-52D3C168FB14}" srcId="{CCF8EA94-E10D-4FF3-B7D5-1DF706AEEF35}" destId="{C24AF0A0-F823-453E-89B6-D73FD83313FA}" srcOrd="1" destOrd="0" parTransId="{DB7A4C4B-DC8D-4C6D-B98E-08D8BBC930FA}" sibTransId="{2EB99047-9C91-4300-9AD0-879C74358921}"/>
    <dgm:cxn modelId="{2F1A2760-B002-43F6-8BA0-EF611459C266}" srcId="{CCF8EA94-E10D-4FF3-B7D5-1DF706AEEF35}" destId="{EECF93CE-18F5-4E6E-8B9C-3BF5F4D0365E}" srcOrd="2" destOrd="0" parTransId="{985EFB0E-97E8-4ADD-A130-7DC2C107A263}" sibTransId="{09401A29-C977-4D51-91F6-7E22B5975BC9}"/>
    <dgm:cxn modelId="{EE404C4C-0129-4F12-8BD5-2665C64D0F1F}" srcId="{CCF8EA94-E10D-4FF3-B7D5-1DF706AEEF35}" destId="{1B75D5EC-9764-4E0C-A644-633AD1358876}" srcOrd="0" destOrd="0" parTransId="{C6AEAB37-54B1-472C-94C3-76D9453D7103}" sibTransId="{3CEAEFA6-3DB4-4838-8FE9-DA8BF9F5858A}"/>
    <dgm:cxn modelId="{5637C963-71E7-42AB-B941-D9CB049CA2BD}" type="presOf" srcId="{A8A9E283-ECDD-4767-8D58-293A7D906DDE}" destId="{DAFAFB32-C7B3-4CB8-BD15-4D72BA80EC81}" srcOrd="0" destOrd="0" presId="urn:microsoft.com/office/officeart/2008/layout/LinedList"/>
    <dgm:cxn modelId="{75EE939C-40BD-451F-8919-C171DCCF8F81}" type="presParOf" srcId="{2FD717D0-AD0C-46E5-B0E0-F02877557DE3}" destId="{59FF72FB-D64E-4936-B37C-1CCBFD72008E}" srcOrd="0" destOrd="0" presId="urn:microsoft.com/office/officeart/2008/layout/LinedList"/>
    <dgm:cxn modelId="{11E81550-AB05-48F7-846B-63BD0EE6AC56}" type="presParOf" srcId="{2FD717D0-AD0C-46E5-B0E0-F02877557DE3}" destId="{88301C83-6A4F-46DD-8EF1-C3090299F45A}" srcOrd="1" destOrd="0" presId="urn:microsoft.com/office/officeart/2008/layout/LinedList"/>
    <dgm:cxn modelId="{A01465FF-4820-4BE1-ABF1-47120DECC439}" type="presParOf" srcId="{88301C83-6A4F-46DD-8EF1-C3090299F45A}" destId="{FA30EDC4-C4CC-44B2-AE34-DC1D9EFA54C1}" srcOrd="0" destOrd="0" presId="urn:microsoft.com/office/officeart/2008/layout/LinedList"/>
    <dgm:cxn modelId="{1848BF5D-D089-457D-A0AC-0B24F4927586}" type="presParOf" srcId="{88301C83-6A4F-46DD-8EF1-C3090299F45A}" destId="{E4C7CA38-06D9-4406-92CA-9EF951105A91}" srcOrd="1" destOrd="0" presId="urn:microsoft.com/office/officeart/2008/layout/LinedList"/>
    <dgm:cxn modelId="{30F985C8-F2FA-4452-ACE9-C529C84A190E}" type="presParOf" srcId="{2FD717D0-AD0C-46E5-B0E0-F02877557DE3}" destId="{5DD4EC68-1A32-4B2A-803D-731279F8804E}" srcOrd="2" destOrd="0" presId="urn:microsoft.com/office/officeart/2008/layout/LinedList"/>
    <dgm:cxn modelId="{F7640792-9D76-421A-9C95-6272BCED337C}" type="presParOf" srcId="{2FD717D0-AD0C-46E5-B0E0-F02877557DE3}" destId="{E9404EAD-AE72-4DA7-B37A-0190F5E416CD}" srcOrd="3" destOrd="0" presId="urn:microsoft.com/office/officeart/2008/layout/LinedList"/>
    <dgm:cxn modelId="{14BD63C4-657C-4B14-BB28-96B80839C135}" type="presParOf" srcId="{E9404EAD-AE72-4DA7-B37A-0190F5E416CD}" destId="{41A33971-46A2-48BF-8C5D-B556C925789C}" srcOrd="0" destOrd="0" presId="urn:microsoft.com/office/officeart/2008/layout/LinedList"/>
    <dgm:cxn modelId="{519E1C30-F33D-4061-9FA4-250CDD24848D}" type="presParOf" srcId="{E9404EAD-AE72-4DA7-B37A-0190F5E416CD}" destId="{BDFA5929-0274-4E60-B993-ACDD509992F5}" srcOrd="1" destOrd="0" presId="urn:microsoft.com/office/officeart/2008/layout/LinedList"/>
    <dgm:cxn modelId="{B87ED1B9-EA32-4E1E-9637-37E17507CCE8}" type="presParOf" srcId="{2FD717D0-AD0C-46E5-B0E0-F02877557DE3}" destId="{2D77CCFC-83FA-4BBC-B483-C51C7491B1FD}" srcOrd="4" destOrd="0" presId="urn:microsoft.com/office/officeart/2008/layout/LinedList"/>
    <dgm:cxn modelId="{309874A1-921F-4024-BFF8-7793511A386D}" type="presParOf" srcId="{2FD717D0-AD0C-46E5-B0E0-F02877557DE3}" destId="{2804BD7F-9B10-4575-9126-04A4DCD0E33D}" srcOrd="5" destOrd="0" presId="urn:microsoft.com/office/officeart/2008/layout/LinedList"/>
    <dgm:cxn modelId="{062BF832-291E-4695-A943-DFE276D37FDE}" type="presParOf" srcId="{2804BD7F-9B10-4575-9126-04A4DCD0E33D}" destId="{806006F0-E636-4792-8FEC-400C13D09BE0}" srcOrd="0" destOrd="0" presId="urn:microsoft.com/office/officeart/2008/layout/LinedList"/>
    <dgm:cxn modelId="{D5B1BBC8-F5BE-4AC6-AD81-4A1BB42EBBDF}" type="presParOf" srcId="{2804BD7F-9B10-4575-9126-04A4DCD0E33D}" destId="{3E9CE319-250E-4926-9513-0D546984F8C7}" srcOrd="1" destOrd="0" presId="urn:microsoft.com/office/officeart/2008/layout/LinedList"/>
    <dgm:cxn modelId="{40D465C8-7FCE-467E-B20B-8D552656C3F1}" type="presParOf" srcId="{2FD717D0-AD0C-46E5-B0E0-F02877557DE3}" destId="{643F7EF8-EF71-4F99-8FC6-E652809CAD22}" srcOrd="6" destOrd="0" presId="urn:microsoft.com/office/officeart/2008/layout/LinedList"/>
    <dgm:cxn modelId="{5640E3D6-B9E2-44BF-B61B-F1F8C5D063BE}" type="presParOf" srcId="{2FD717D0-AD0C-46E5-B0E0-F02877557DE3}" destId="{5F611810-77D3-40F2-BEAA-7A6837FDD08D}" srcOrd="7" destOrd="0" presId="urn:microsoft.com/office/officeart/2008/layout/LinedList"/>
    <dgm:cxn modelId="{20918273-616B-4745-B4E6-21E99DCB46FA}" type="presParOf" srcId="{5F611810-77D3-40F2-BEAA-7A6837FDD08D}" destId="{DAFAFB32-C7B3-4CB8-BD15-4D72BA80EC81}" srcOrd="0" destOrd="0" presId="urn:microsoft.com/office/officeart/2008/layout/LinedList"/>
    <dgm:cxn modelId="{5E056E46-B930-4991-A0BB-C5534ED7A214}" type="presParOf" srcId="{5F611810-77D3-40F2-BEAA-7A6837FDD08D}" destId="{23CA1AA5-5860-4615-8BC5-8F1586392D6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802B5-ECEC-48AF-8CB9-84D0CE7E2520}">
      <dsp:nvSpPr>
        <dsp:cNvPr id="0" name=""/>
        <dsp:cNvSpPr/>
      </dsp:nvSpPr>
      <dsp:spPr>
        <a:xfrm>
          <a:off x="507914" y="185"/>
          <a:ext cx="5326913" cy="21307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rtl="0">
            <a:lnSpc>
              <a:spcPct val="90000"/>
            </a:lnSpc>
            <a:spcBef>
              <a:spcPct val="0"/>
            </a:spcBef>
            <a:spcAft>
              <a:spcPct val="35000"/>
            </a:spcAft>
          </a:pPr>
          <a:r>
            <a:rPr lang="en-US" sz="3400" kern="1200" smtClean="0"/>
            <a:t>Browsers have become really powerful</a:t>
          </a:r>
          <a:endParaRPr lang="en-US" sz="3400" kern="1200"/>
        </a:p>
      </dsp:txBody>
      <dsp:txXfrm>
        <a:off x="1573297" y="185"/>
        <a:ext cx="3196148" cy="2130765"/>
      </dsp:txXfrm>
    </dsp:sp>
    <dsp:sp modelId="{910ACE62-C75A-461D-9AB1-35946BC4873A}">
      <dsp:nvSpPr>
        <dsp:cNvPr id="0" name=""/>
        <dsp:cNvSpPr/>
      </dsp:nvSpPr>
      <dsp:spPr>
        <a:xfrm>
          <a:off x="507914" y="2429257"/>
          <a:ext cx="5326913" cy="21307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rtl="0">
            <a:lnSpc>
              <a:spcPct val="90000"/>
            </a:lnSpc>
            <a:spcBef>
              <a:spcPct val="0"/>
            </a:spcBef>
            <a:spcAft>
              <a:spcPct val="35000"/>
            </a:spcAft>
          </a:pPr>
          <a:r>
            <a:rPr lang="en-US" sz="3400" kern="1200" smtClean="0"/>
            <a:t>Standards mean you can target features, not browsers</a:t>
          </a:r>
          <a:endParaRPr lang="en-US" sz="3400" kern="1200"/>
        </a:p>
      </dsp:txBody>
      <dsp:txXfrm>
        <a:off x="1573297" y="2429257"/>
        <a:ext cx="3196148" cy="21307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EF3D3-090C-40F2-811E-C7E00B6ABE60}">
      <dsp:nvSpPr>
        <dsp:cNvPr id="0" name=""/>
        <dsp:cNvSpPr/>
      </dsp:nvSpPr>
      <dsp:spPr>
        <a:xfrm>
          <a:off x="354930" y="1613"/>
          <a:ext cx="3240902" cy="19445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US" sz="3500" kern="1200" smtClean="0">
              <a:hlinkClick xmlns:r="http://schemas.openxmlformats.org/officeDocument/2006/relationships" r:id="rId1"/>
            </a:rPr>
            <a:t>Modern.ie</a:t>
          </a:r>
          <a:endParaRPr lang="en-US" sz="3500" kern="1200"/>
        </a:p>
      </dsp:txBody>
      <dsp:txXfrm>
        <a:off x="354930" y="1613"/>
        <a:ext cx="3240902" cy="1944541"/>
      </dsp:txXfrm>
    </dsp:sp>
    <dsp:sp modelId="{1802E623-0410-40F1-8FDC-5AEBE4AFB3B0}">
      <dsp:nvSpPr>
        <dsp:cNvPr id="0" name=""/>
        <dsp:cNvSpPr/>
      </dsp:nvSpPr>
      <dsp:spPr>
        <a:xfrm>
          <a:off x="3919923" y="1613"/>
          <a:ext cx="3240902" cy="19445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US" sz="3500" kern="1200" smtClean="0">
              <a:hlinkClick xmlns:r="http://schemas.openxmlformats.org/officeDocument/2006/relationships" r:id="rId2"/>
            </a:rPr>
            <a:t>Can I Use</a:t>
          </a:r>
          <a:endParaRPr lang="en-US" sz="3500" kern="1200"/>
        </a:p>
      </dsp:txBody>
      <dsp:txXfrm>
        <a:off x="3919923" y="1613"/>
        <a:ext cx="3240902" cy="1944541"/>
      </dsp:txXfrm>
    </dsp:sp>
    <dsp:sp modelId="{D7F5F46C-2F0E-4826-881A-DE0FC565AA0A}">
      <dsp:nvSpPr>
        <dsp:cNvPr id="0" name=""/>
        <dsp:cNvSpPr/>
      </dsp:nvSpPr>
      <dsp:spPr>
        <a:xfrm>
          <a:off x="7484916" y="1613"/>
          <a:ext cx="3240902" cy="19445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US" sz="3500" kern="1200" smtClean="0">
              <a:hlinkClick xmlns:r="http://schemas.openxmlformats.org/officeDocument/2006/relationships" r:id="rId3"/>
            </a:rPr>
            <a:t>Compat Inspector</a:t>
          </a:r>
          <a:endParaRPr lang="en-US" sz="3500" kern="1200"/>
        </a:p>
      </dsp:txBody>
      <dsp:txXfrm>
        <a:off x="7484916" y="1613"/>
        <a:ext cx="3240902" cy="1944541"/>
      </dsp:txXfrm>
    </dsp:sp>
    <dsp:sp modelId="{2D6B6ADD-6F61-4C31-A8D3-542DC9647DD9}">
      <dsp:nvSpPr>
        <dsp:cNvPr id="0" name=""/>
        <dsp:cNvSpPr/>
      </dsp:nvSpPr>
      <dsp:spPr>
        <a:xfrm>
          <a:off x="2137426" y="2270245"/>
          <a:ext cx="3240902" cy="19445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US" sz="3500" kern="1200" smtClean="0"/>
            <a:t>Modernizer</a:t>
          </a:r>
          <a:endParaRPr lang="en-US" sz="3500" kern="1200"/>
        </a:p>
      </dsp:txBody>
      <dsp:txXfrm>
        <a:off x="2137426" y="2270245"/>
        <a:ext cx="3240902" cy="1944541"/>
      </dsp:txXfrm>
    </dsp:sp>
    <dsp:sp modelId="{2BE6A906-2CD5-4ADA-BB49-9A484951AF64}">
      <dsp:nvSpPr>
        <dsp:cNvPr id="0" name=""/>
        <dsp:cNvSpPr/>
      </dsp:nvSpPr>
      <dsp:spPr>
        <a:xfrm>
          <a:off x="5702420" y="2270245"/>
          <a:ext cx="3240902" cy="19445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US" sz="3500" kern="1200" smtClean="0"/>
            <a:t>CSS Resets (Normalize.css)</a:t>
          </a:r>
          <a:endParaRPr lang="en-US" sz="3500" kern="1200"/>
        </a:p>
      </dsp:txBody>
      <dsp:txXfrm>
        <a:off x="5702420" y="2270245"/>
        <a:ext cx="3240902" cy="19445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6AD5A-7EC6-4462-8B60-2FB7BF3BEA85}">
      <dsp:nvSpPr>
        <dsp:cNvPr id="0" name=""/>
        <dsp:cNvSpPr/>
      </dsp:nvSpPr>
      <dsp:spPr>
        <a:xfrm>
          <a:off x="5416"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Eliminate the “generic” tagging</a:t>
          </a:r>
          <a:endParaRPr lang="en-US" sz="1900" kern="1200"/>
        </a:p>
      </dsp:txBody>
      <dsp:txXfrm>
        <a:off x="636060" y="2144046"/>
        <a:ext cx="1891931" cy="1261287"/>
      </dsp:txXfrm>
    </dsp:sp>
    <dsp:sp modelId="{8A33C6A7-C9D7-4774-8BD3-E66648884F6C}">
      <dsp:nvSpPr>
        <dsp:cNvPr id="0" name=""/>
        <dsp:cNvSpPr/>
      </dsp:nvSpPr>
      <dsp:spPr>
        <a:xfrm>
          <a:off x="2843313"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Native </a:t>
          </a:r>
          <a:r>
            <a:rPr lang="en-US" sz="1900" kern="1200" dirty="0" smtClean="0"/>
            <a:t>tags DOM parsing is quicker than class searching</a:t>
          </a:r>
          <a:endParaRPr lang="en-US" sz="1900" kern="1200" dirty="0"/>
        </a:p>
      </dsp:txBody>
      <dsp:txXfrm>
        <a:off x="3473957" y="2144046"/>
        <a:ext cx="1891931" cy="1261287"/>
      </dsp:txXfrm>
    </dsp:sp>
    <dsp:sp modelId="{5CD491F4-6C76-4375-ADE1-D330BB4D5777}">
      <dsp:nvSpPr>
        <dsp:cNvPr id="0" name=""/>
        <dsp:cNvSpPr/>
      </dsp:nvSpPr>
      <dsp:spPr>
        <a:xfrm>
          <a:off x="5681210"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Accessibility</a:t>
          </a:r>
          <a:endParaRPr lang="en-US" sz="1900" kern="1200"/>
        </a:p>
      </dsp:txBody>
      <dsp:txXfrm>
        <a:off x="6311854" y="2144046"/>
        <a:ext cx="1891931" cy="1261287"/>
      </dsp:txXfrm>
    </dsp:sp>
    <dsp:sp modelId="{5763FF74-46B8-4D7C-862A-38CDFA3F1E23}">
      <dsp:nvSpPr>
        <dsp:cNvPr id="0" name=""/>
        <dsp:cNvSpPr/>
      </dsp:nvSpPr>
      <dsp:spPr>
        <a:xfrm>
          <a:off x="8519106"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Standardizing tags </a:t>
          </a:r>
          <a:endParaRPr lang="en-US" sz="1900" kern="1200"/>
        </a:p>
      </dsp:txBody>
      <dsp:txXfrm>
        <a:off x="9149750" y="2144046"/>
        <a:ext cx="1891931" cy="12612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0586B-BA97-4F30-8270-5E8D4CF4F0A5}">
      <dsp:nvSpPr>
        <dsp:cNvPr id="0" name=""/>
        <dsp:cNvSpPr/>
      </dsp:nvSpPr>
      <dsp:spPr>
        <a:xfrm rot="16200000">
          <a:off x="-704393" y="710869"/>
          <a:ext cx="3694113" cy="2272373"/>
        </a:xfrm>
        <a:prstGeom prst="flowChartManualOperation">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Easy to learn</a:t>
          </a:r>
          <a:endParaRPr lang="en-US" sz="2800" kern="1200"/>
        </a:p>
      </dsp:txBody>
      <dsp:txXfrm rot="5400000">
        <a:off x="6477" y="738822"/>
        <a:ext cx="2272373" cy="2216467"/>
      </dsp:txXfrm>
    </dsp:sp>
    <dsp:sp modelId="{C81C5BAB-50A2-44C2-8988-187CB42B8D5C}">
      <dsp:nvSpPr>
        <dsp:cNvPr id="0" name=""/>
        <dsp:cNvSpPr/>
      </dsp:nvSpPr>
      <dsp:spPr>
        <a:xfrm rot="16200000">
          <a:off x="1738408" y="710869"/>
          <a:ext cx="3694113" cy="2272373"/>
        </a:xfrm>
        <a:prstGeom prst="flowChartManualOperation">
          <a:avLst/>
        </a:prstGeom>
        <a:solidFill>
          <a:schemeClr val="accent1">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Loads of Plugins</a:t>
          </a:r>
          <a:endParaRPr lang="en-US" sz="2800" kern="1200"/>
        </a:p>
      </dsp:txBody>
      <dsp:txXfrm rot="5400000">
        <a:off x="2449278" y="738822"/>
        <a:ext cx="2272373" cy="2216467"/>
      </dsp:txXfrm>
    </dsp:sp>
    <dsp:sp modelId="{EA33D284-CD77-4704-A34A-733BBB5639A9}">
      <dsp:nvSpPr>
        <dsp:cNvPr id="0" name=""/>
        <dsp:cNvSpPr/>
      </dsp:nvSpPr>
      <dsp:spPr>
        <a:xfrm rot="16200000">
          <a:off x="4181210" y="710869"/>
          <a:ext cx="3694113" cy="2272373"/>
        </a:xfrm>
        <a:prstGeom prst="flowChartManualOperation">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Powerful DOM Selection</a:t>
          </a:r>
          <a:endParaRPr lang="en-US" sz="2800" kern="1200"/>
        </a:p>
      </dsp:txBody>
      <dsp:txXfrm rot="5400000">
        <a:off x="4892080" y="738822"/>
        <a:ext cx="2272373" cy="2216467"/>
      </dsp:txXfrm>
    </dsp:sp>
    <dsp:sp modelId="{E71FCA6A-BEF5-49CB-9D6C-8B0DBB53A50E}">
      <dsp:nvSpPr>
        <dsp:cNvPr id="0" name=""/>
        <dsp:cNvSpPr/>
      </dsp:nvSpPr>
      <dsp:spPr>
        <a:xfrm rot="16200000">
          <a:off x="6624011" y="710869"/>
          <a:ext cx="3694113" cy="2272373"/>
        </a:xfrm>
        <a:prstGeom prst="flowChartManualOperation">
          <a:avLst/>
        </a:prstGeom>
        <a:solidFill>
          <a:schemeClr val="accent1">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Lightweight</a:t>
          </a:r>
          <a:endParaRPr lang="en-US" sz="2800" kern="1200"/>
        </a:p>
      </dsp:txBody>
      <dsp:txXfrm rot="5400000">
        <a:off x="7334881" y="738822"/>
        <a:ext cx="2272373" cy="2216467"/>
      </dsp:txXfrm>
    </dsp:sp>
    <dsp:sp modelId="{8F435E7D-4C67-4F61-B5C6-9787EB030134}">
      <dsp:nvSpPr>
        <dsp:cNvPr id="0" name=""/>
        <dsp:cNvSpPr/>
      </dsp:nvSpPr>
      <dsp:spPr>
        <a:xfrm rot="16200000">
          <a:off x="9066813" y="710869"/>
          <a:ext cx="3694113" cy="2272373"/>
        </a:xfrm>
        <a:prstGeom prst="flowChartManualOperation">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Community Support</a:t>
          </a:r>
          <a:endParaRPr lang="en-US" sz="2800" kern="1200"/>
        </a:p>
      </dsp:txBody>
      <dsp:txXfrm rot="5400000">
        <a:off x="9777683" y="738822"/>
        <a:ext cx="2272373" cy="22164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90FE3-7537-4D15-A9F5-FDF1805FD5F8}" type="datetimeFigureOut">
              <a:rPr lang="en-US" smtClean="0"/>
              <a:t>26/06/2015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C67A6-C0E7-47DF-97C2-CA9B11275397}" type="slidenum">
              <a:rPr lang="en-US" smtClean="0"/>
              <a:t>‹#›</a:t>
            </a:fld>
            <a:endParaRPr lang="en-US"/>
          </a:p>
        </p:txBody>
      </p:sp>
    </p:spTree>
    <p:extLst>
      <p:ext uri="{BB962C8B-B14F-4D97-AF65-F5344CB8AC3E}">
        <p14:creationId xmlns:p14="http://schemas.microsoft.com/office/powerpoint/2010/main" val="3818312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81532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Explain</a:t>
            </a:r>
            <a:r>
              <a:rPr lang="en-US" baseline="0" dirty="0" smtClean="0"/>
              <a:t> that </a:t>
            </a:r>
            <a:r>
              <a:rPr lang="en-US" sz="1200" b="0" i="0" kern="1200" dirty="0" smtClean="0">
                <a:solidFill>
                  <a:schemeClr val="tx1"/>
                </a:solidFill>
                <a:effectLst/>
                <a:latin typeface="+mn-lt"/>
                <a:ea typeface="+mn-ea"/>
                <a:cs typeface="+mn-cs"/>
              </a:rPr>
              <a:t>Web developers can expect Project Spartan’s new engine to be interoperable with the modern Web and remain “evergreen” (auto-updates </a:t>
            </a:r>
            <a:r>
              <a:rPr lang="en-US" dirty="0" smtClean="0">
                <a:solidFill>
                  <a:schemeClr val="tx2"/>
                </a:solidFill>
                <a:latin typeface="Segoe UI Light" panose="020B0502040204020203" pitchFamily="34" charset="0"/>
                <a:cs typeface="Segoe UI Light" panose="020B0502040204020203" pitchFamily="34" charset="0"/>
              </a:rPr>
              <a:t>on a regular cadence),</a:t>
            </a:r>
            <a:r>
              <a:rPr lang="en-US" sz="1200" b="0" i="0" kern="1200" dirty="0" smtClean="0">
                <a:solidFill>
                  <a:schemeClr val="tx1"/>
                </a:solidFill>
                <a:effectLst/>
                <a:latin typeface="+mn-lt"/>
                <a:ea typeface="+mn-ea"/>
                <a:cs typeface="+mn-cs"/>
              </a:rPr>
              <a:t> with no document modes or compatibility views introduced going forward.</a:t>
            </a:r>
          </a:p>
          <a:p>
            <a:endParaRPr lang="en-US" dirty="0" smtClean="0"/>
          </a:p>
          <a:p>
            <a:r>
              <a:rPr lang="en-US" dirty="0" smtClean="0"/>
              <a:t>T</a:t>
            </a:r>
            <a:r>
              <a:rPr lang="en-US" sz="1200" b="0" i="0" kern="1200" dirty="0" smtClean="0">
                <a:solidFill>
                  <a:schemeClr val="tx1"/>
                </a:solidFill>
                <a:effectLst/>
                <a:latin typeface="+mn-lt"/>
                <a:ea typeface="+mn-ea"/>
                <a:cs typeface="+mn-cs"/>
              </a:rPr>
              <a:t>he need for legacy document modes is primarily limited to Enterprise legacy web apps,</a:t>
            </a:r>
            <a:r>
              <a:rPr lang="en-US" sz="1200" b="0" i="0" kern="1200" baseline="0" dirty="0" smtClean="0">
                <a:solidFill>
                  <a:schemeClr val="tx1"/>
                </a:solidFill>
                <a:effectLst/>
                <a:latin typeface="+mn-lt"/>
                <a:ea typeface="+mn-ea"/>
                <a:cs typeface="+mn-cs"/>
              </a:rPr>
              <a:t> t</a:t>
            </a:r>
            <a:r>
              <a:rPr lang="en-US" sz="1200" b="0" i="0" kern="1200" dirty="0" smtClean="0">
                <a:solidFill>
                  <a:schemeClr val="tx1"/>
                </a:solidFill>
                <a:effectLst/>
                <a:latin typeface="+mn-lt"/>
                <a:ea typeface="+mn-ea"/>
                <a:cs typeface="+mn-cs"/>
              </a:rPr>
              <a:t>o guarantee a much higher level of compatibility for customers who depend on those modes.</a:t>
            </a:r>
            <a:r>
              <a:rPr lang="en-US" dirty="0" smtClean="0"/>
              <a:t/>
            </a:r>
            <a:br>
              <a:rPr lang="en-US" dirty="0" smtClean="0"/>
            </a:br>
            <a:r>
              <a:rPr lang="en-US" dirty="0" smtClean="0"/>
              <a:t>See http://blogs.msdn.com/b/ie/archive/2014/11/11/living-on-the-edge-our-next-step-in-interoperability.aspx</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3830475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Explain</a:t>
            </a:r>
            <a:r>
              <a:rPr lang="en-US" baseline="0" dirty="0" smtClean="0"/>
              <a:t> that </a:t>
            </a:r>
            <a:r>
              <a:rPr lang="en-US" sz="1400" dirty="0" smtClean="0"/>
              <a:t>IE with Enterprise Mode provides high fidelity backwards compatibility for LOB apps</a:t>
            </a:r>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3593378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latin typeface="Segoe UI Light" panose="020B0502040204020203" pitchFamily="34" charset="0"/>
                <a:cs typeface="Segoe UI Light" panose="020B0502040204020203" pitchFamily="34" charset="0"/>
              </a:rPr>
              <a:t>Talking points</a:t>
            </a:r>
            <a:r>
              <a:rPr lang="en-US" sz="1200" dirty="0" smtClean="0">
                <a:latin typeface="Segoe UI Light" panose="020B0502040204020203" pitchFamily="34" charset="0"/>
                <a:cs typeface="Segoe UI Light" panose="020B0502040204020203" pitchFamily="34" charset="0"/>
              </a:rPr>
              <a:t/>
            </a:r>
            <a:br>
              <a:rPr lang="en-US" sz="1200" dirty="0" smtClean="0">
                <a:latin typeface="Segoe UI Light" panose="020B0502040204020203" pitchFamily="34" charset="0"/>
                <a:cs typeface="Segoe UI Light" panose="020B0502040204020203" pitchFamily="34" charset="0"/>
              </a:rPr>
            </a:br>
            <a:r>
              <a:rPr lang="en-US" sz="1200" dirty="0" smtClean="0">
                <a:latin typeface="Segoe UI Light" panose="020B0502040204020203" pitchFamily="34" charset="0"/>
                <a:cs typeface="Segoe UI Light" panose="020B0502040204020203" pitchFamily="34" charset="0"/>
              </a:rPr>
              <a:t>Our goal is “the web just works”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040" dirty="0" smtClean="0">
                <a:latin typeface="Segoe UI Light" panose="020B0502040204020203" pitchFamily="34" charset="0"/>
                <a:cs typeface="Segoe UI Light" panose="020B0502040204020203" pitchFamily="34" charset="0"/>
              </a:rPr>
              <a:t>Use standards as a reference but prioritize real-world interop (and then fix standards if needed)</a:t>
            </a:r>
            <a:endParaRPr lang="en-US" dirty="0" smtClean="0">
              <a:latin typeface="Segoe UI Light" panose="020B0502040204020203" pitchFamily="34" charset="0"/>
              <a:cs typeface="Segoe UI Light" panose="020B0502040204020203" pitchFamily="34" charset="0"/>
            </a:endParaRPr>
          </a:p>
          <a:p>
            <a:endParaRPr lang="en-US" dirty="0" smtClean="0"/>
          </a:p>
          <a:p>
            <a:r>
              <a:rPr lang="en-US" sz="3264" dirty="0" smtClean="0">
                <a:latin typeface="Segoe UI Light" panose="020B0502040204020203" pitchFamily="34" charset="0"/>
                <a:cs typeface="Segoe UI Light" panose="020B0502040204020203" pitchFamily="34" charset="0"/>
              </a:rPr>
              <a:t>Allow web developers to target a single version</a:t>
            </a:r>
          </a:p>
          <a:p>
            <a:r>
              <a:rPr lang="en-US" sz="2040" dirty="0" smtClean="0">
                <a:latin typeface="Segoe UI Light" panose="020B0502040204020203" pitchFamily="34" charset="0"/>
                <a:cs typeface="Segoe UI Light" panose="020B0502040204020203" pitchFamily="34" charset="0"/>
              </a:rPr>
              <a:t>Internet sites use the new rendering engine (</a:t>
            </a:r>
            <a:r>
              <a:rPr lang="en-US" sz="2040" dirty="0" err="1" smtClean="0">
                <a:latin typeface="Segoe UI Light" panose="020B0502040204020203" pitchFamily="34" charset="0"/>
                <a:cs typeface="Segoe UI Light" panose="020B0502040204020203" pitchFamily="34" charset="0"/>
              </a:rPr>
              <a:t>EdgeHTML</a:t>
            </a:r>
            <a:r>
              <a:rPr lang="en-US" sz="2040" dirty="0" smtClean="0">
                <a:latin typeface="Segoe UI Light" panose="020B0502040204020203" pitchFamily="34" charset="0"/>
                <a:cs typeface="Segoe UI Light" panose="020B0502040204020203" pitchFamily="34" charset="0"/>
              </a:rPr>
              <a:t>) by default</a:t>
            </a:r>
          </a:p>
          <a:p>
            <a:r>
              <a:rPr lang="en-US" sz="2040" dirty="0" smtClean="0">
                <a:latin typeface="Segoe UI Light" panose="020B0502040204020203" pitchFamily="34" charset="0"/>
                <a:cs typeface="Segoe UI Light" panose="020B0502040204020203" pitchFamily="34" charset="0"/>
              </a:rPr>
              <a:t>New update cadence to ensure browser is always up-to-date</a:t>
            </a:r>
          </a:p>
          <a:p>
            <a:endParaRPr lang="en-US" sz="3264" dirty="0" smtClean="0">
              <a:latin typeface="Segoe UI Light" panose="020B0502040204020203" pitchFamily="34" charset="0"/>
              <a:cs typeface="Segoe UI Light" panose="020B0502040204020203" pitchFamily="34" charset="0"/>
            </a:endParaRPr>
          </a:p>
          <a:p>
            <a:r>
              <a:rPr lang="en-US" sz="3264" dirty="0" smtClean="0">
                <a:latin typeface="Segoe UI Light" panose="020B0502040204020203" pitchFamily="34" charset="0"/>
                <a:cs typeface="Segoe UI Light" panose="020B0502040204020203" pitchFamily="34" charset="0"/>
              </a:rPr>
              <a:t>Make a clean break from the past</a:t>
            </a:r>
          </a:p>
          <a:p>
            <a:r>
              <a:rPr lang="en-US" sz="2040" dirty="0" smtClean="0">
                <a:latin typeface="Segoe UI Light" panose="020B0502040204020203" pitchFamily="34" charset="0"/>
                <a:cs typeface="Segoe UI Light" panose="020B0502040204020203" pitchFamily="34" charset="0"/>
              </a:rPr>
              <a:t>Interoperable user-agent string to get the same content as other browsers (no IE specific code)</a:t>
            </a:r>
          </a:p>
          <a:p>
            <a:r>
              <a:rPr lang="en-US" sz="2040" dirty="0" smtClean="0">
                <a:latin typeface="Segoe UI Light" panose="020B0502040204020203" pitchFamily="34" charset="0"/>
                <a:cs typeface="Segoe UI Light" panose="020B0502040204020203" pitchFamily="34" charset="0"/>
              </a:rPr>
              <a:t>Over 4200 interoperability fixes, and 45+ new features to render it correctly</a:t>
            </a:r>
          </a:p>
          <a:p>
            <a:r>
              <a:rPr lang="en-US" sz="2040" dirty="0" smtClean="0">
                <a:latin typeface="Segoe UI Light" panose="020B0502040204020203" pitchFamily="34" charset="0"/>
                <a:cs typeface="Segoe UI Light" panose="020B0502040204020203" pitchFamily="34" charset="0"/>
              </a:rPr>
              <a:t>Remove IE specific behaviors</a:t>
            </a:r>
          </a:p>
          <a:p>
            <a:endParaRPr lang="en-US" b="1"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1658446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Explain that the </a:t>
            </a:r>
            <a:r>
              <a:rPr lang="en-US" baseline="0" dirty="0" smtClean="0"/>
              <a:t>user-agent was changed in </a:t>
            </a:r>
            <a:r>
              <a:rPr lang="en-US" dirty="0" smtClean="0"/>
              <a:t>Microsoft</a:t>
            </a:r>
            <a:r>
              <a:rPr lang="en-US" baseline="0" dirty="0" smtClean="0"/>
              <a:t> Edge </a:t>
            </a:r>
            <a:r>
              <a:rPr lang="en-US" sz="2040" dirty="0" smtClean="0">
                <a:latin typeface="Segoe UI Light" panose="020B0502040204020203" pitchFamily="34" charset="0"/>
                <a:cs typeface="Segoe UI Light" panose="020B0502040204020203" pitchFamily="34" charset="0"/>
              </a:rPr>
              <a:t>to get the same content/behaviors as other browsers (no IE specific code)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3509160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Microsoft</a:t>
            </a:r>
            <a:r>
              <a:rPr lang="en-US" baseline="0" dirty="0" smtClean="0"/>
              <a:t> Edge is a modern Windows App, taking full advantages of the platform protections offered by App Container.  </a:t>
            </a:r>
          </a:p>
          <a:p>
            <a:pPr marL="0" indent="0">
              <a:buFont typeface="Arial" panose="020B0604020202020204" pitchFamily="34" charset="0"/>
              <a:buNone/>
            </a:pPr>
            <a:r>
              <a:rPr lang="en-US" baseline="0" dirty="0" smtClean="0"/>
              <a:t>Even if MS Edge is compromised, the platform prevents malicious code from escaping the sandbox.</a:t>
            </a:r>
          </a:p>
          <a:p>
            <a:pPr marL="0" indent="0">
              <a:buFont typeface="Arial" panose="020B0604020202020204" pitchFamily="34" charset="0"/>
              <a:buNone/>
            </a:pPr>
            <a:r>
              <a:rPr lang="en-US" baseline="0" dirty="0" smtClean="0"/>
              <a:t>IE Classic in contrast, runs the frame process at </a:t>
            </a:r>
            <a:r>
              <a:rPr lang="en-US" baseline="0" dirty="0" err="1" smtClean="0"/>
              <a:t>MediumIL</a:t>
            </a:r>
            <a:endParaRPr lang="en-US" baseline="0" dirty="0" smtClean="0"/>
          </a:p>
          <a:p>
            <a:pPr marL="457200" lvl="1" indent="0">
              <a:buFont typeface="Arial" panose="020B0604020202020204" pitchFamily="34" charset="0"/>
              <a:buNone/>
            </a:pPr>
            <a:endParaRPr lang="en-US" baseline="0" dirty="0" smtClean="0"/>
          </a:p>
          <a:p>
            <a:pPr marL="0" lvl="0" indent="0">
              <a:buFont typeface="Arial" panose="020B0604020202020204" pitchFamily="34" charset="0"/>
              <a:buNone/>
            </a:pPr>
            <a:r>
              <a:rPr lang="en-US" baseline="0" dirty="0" smtClean="0"/>
              <a:t>EPM: Tabs run in separate processes also protected by app container</a:t>
            </a:r>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r>
              <a:rPr lang="en-US" baseline="0" dirty="0" smtClean="0"/>
              <a:t>By default ActiveX will be limited to a small list of known good ActiveX controls beyond Flash, which remains built in.</a:t>
            </a:r>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r>
              <a:rPr lang="en-US" baseline="0" dirty="0" smtClean="0"/>
              <a:t>Toolbars and BHOs, a common source of security and performance problems will simply not load in Microsoft Edge</a:t>
            </a:r>
          </a:p>
          <a:p>
            <a:pPr marL="0" lvl="0" indent="0">
              <a:buFont typeface="Arial" panose="020B0604020202020204" pitchFamily="34" charset="0"/>
              <a:buNone/>
            </a:pPr>
            <a:r>
              <a:rPr lang="en-US" baseline="0" dirty="0" smtClean="0"/>
              <a:t>See </a:t>
            </a:r>
            <a:r>
              <a:rPr lang="en-US" sz="1200" kern="1200" dirty="0" smtClean="0">
                <a:solidFill>
                  <a:schemeClr val="tx1"/>
                </a:solidFill>
                <a:latin typeface="+mn-lt"/>
                <a:ea typeface="+mn-ea"/>
                <a:cs typeface="+mn-cs"/>
              </a:rPr>
              <a:t>http://blogs.windows.com/msedgedev/2015/05/11/microsoft-edge-building-a-safer-browser/ </a:t>
            </a:r>
            <a:endParaRPr lang="en-US" baseline="0" dirty="0" smtClean="0"/>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r>
              <a:rPr lang="en-US" baseline="0" dirty="0" smtClean="0"/>
              <a:t>In IE 11 over the last several months we have introduced memory protections that have eliminated broad sets of security threats</a:t>
            </a:r>
          </a:p>
          <a:p>
            <a:pPr marL="171450" lvl="0" indent="-171450">
              <a:buFont typeface="Arial" panose="020B0604020202020204" pitchFamily="34" charset="0"/>
              <a:buChar char="•"/>
            </a:pPr>
            <a:r>
              <a:rPr lang="en-US" baseline="0" dirty="0" err="1" smtClean="0"/>
              <a:t>IsoHeap</a:t>
            </a:r>
            <a:r>
              <a:rPr lang="en-US" baseline="0" dirty="0" smtClean="0"/>
              <a:t> and Memory Protector have proven valuable.</a:t>
            </a:r>
          </a:p>
          <a:p>
            <a:pPr marL="171450" lvl="0" indent="-171450">
              <a:buFont typeface="Arial" panose="020B0604020202020204" pitchFamily="34" charset="0"/>
              <a:buChar char="•"/>
            </a:pPr>
            <a:r>
              <a:rPr lang="en-US" baseline="0" dirty="0" smtClean="0"/>
              <a:t>http://securityintelligence.com/understanding-ies-new-exploit-mitigations-the-memory-protector-and-the-isolated-heap/#.VMrz-P50wuU</a:t>
            </a:r>
          </a:p>
          <a:p>
            <a:pPr marL="171450" lvl="0" indent="-171450">
              <a:buFont typeface="Arial" panose="020B0604020202020204" pitchFamily="34" charset="0"/>
              <a:buChar char="•"/>
            </a:pPr>
            <a:r>
              <a:rPr lang="en-US" baseline="0" dirty="0" smtClean="0"/>
              <a:t>We are continuing to invest in stopping exploits where they start – by preventing memory from being abused by an attacker</a:t>
            </a:r>
          </a:p>
          <a:p>
            <a:pPr marL="171450" lvl="0" indent="-171450">
              <a:buFont typeface="Arial" panose="020B0604020202020204" pitchFamily="34" charset="0"/>
              <a:buChar char="•"/>
            </a:pPr>
            <a:r>
              <a:rPr lang="en-US" baseline="0" dirty="0" smtClean="0"/>
              <a:t>These protections will appear in Windows 10/Microsoft Edge first and will be backported as makes sense.</a:t>
            </a:r>
          </a:p>
          <a:p>
            <a:pPr marL="171450" lvl="0" indent="-171450">
              <a:buFont typeface="Arial" panose="020B0604020202020204" pitchFamily="34" charset="0"/>
              <a:buChar char="•"/>
            </a:pPr>
            <a:r>
              <a:rPr lang="en-US" baseline="0" dirty="0" smtClean="0"/>
              <a:t>64bit by default also makes it very hard to attack memory via a </a:t>
            </a:r>
            <a:r>
              <a:rPr lang="en-US" baseline="0" dirty="0" err="1" smtClean="0"/>
              <a:t>heapspray</a:t>
            </a:r>
            <a:r>
              <a:rPr lang="en-US" baseline="0" dirty="0" smtClean="0"/>
              <a:t> or by breaking ALSR</a:t>
            </a:r>
          </a:p>
          <a:p>
            <a:pPr marL="457200" lvl="1" indent="0">
              <a:buFont typeface="Arial" panose="020B0604020202020204" pitchFamily="34" charset="0"/>
              <a:buNone/>
            </a:pPr>
            <a:endParaRPr lang="en-US" baseline="0" dirty="0" smtClean="0"/>
          </a:p>
          <a:p>
            <a:pPr marL="0" lvl="0" indent="0">
              <a:buFont typeface="Arial" panose="020B0604020202020204" pitchFamily="34" charset="0"/>
              <a:buNone/>
            </a:pPr>
            <a:r>
              <a:rPr lang="en-US" baseline="0" dirty="0" smtClean="0"/>
              <a:t>Microsoft Edge is a complete re-write of the Browser, allowing us to deprecate a significant amount of code, and legacy interfaces that are no longer present to be attacked</a:t>
            </a:r>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r>
              <a:rPr lang="en-US" baseline="0" dirty="0" smtClean="0"/>
              <a:t>We are working to make SmartScreen even smarter – currently protects users from Phishing and malicious downloads, in the future will also project you from malicious sites.</a:t>
            </a:r>
          </a:p>
          <a:p>
            <a:pPr marL="0" lvl="0" indent="0">
              <a:buFont typeface="Arial" panose="020B0604020202020204" pitchFamily="34" charset="0"/>
              <a:buNone/>
            </a:pPr>
            <a:endParaRPr lang="en-US" baseline="0" dirty="0" smtClean="0"/>
          </a:p>
          <a:p>
            <a:pPr marL="457200" lvl="1" indent="0">
              <a:buFont typeface="Arial" panose="020B0604020202020204" pitchFamily="34" charset="0"/>
              <a:buNone/>
            </a:pPr>
            <a:endParaRPr lang="en-US" baseline="0" dirty="0" smtClean="0"/>
          </a:p>
          <a:p>
            <a:pPr marL="0" lvl="0" indent="0">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1054174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dirty="0"/>
          </a:p>
        </p:txBody>
      </p:sp>
    </p:spTree>
    <p:extLst>
      <p:ext uri="{BB962C8B-B14F-4D97-AF65-F5344CB8AC3E}">
        <p14:creationId xmlns:p14="http://schemas.microsoft.com/office/powerpoint/2010/main" val="1824564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33</a:t>
            </a:fld>
            <a:endParaRPr lang="en-US" dirty="0"/>
          </a:p>
        </p:txBody>
      </p:sp>
    </p:spTree>
    <p:extLst>
      <p:ext uri="{BB962C8B-B14F-4D97-AF65-F5344CB8AC3E}">
        <p14:creationId xmlns:p14="http://schemas.microsoft.com/office/powerpoint/2010/main" val="3037610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34</a:t>
            </a:fld>
            <a:endParaRPr lang="en-US" dirty="0"/>
          </a:p>
        </p:txBody>
      </p:sp>
    </p:spTree>
    <p:extLst>
      <p:ext uri="{BB962C8B-B14F-4D97-AF65-F5344CB8AC3E}">
        <p14:creationId xmlns:p14="http://schemas.microsoft.com/office/powerpoint/2010/main" val="3984665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35</a:t>
            </a:fld>
            <a:endParaRPr lang="en-US" dirty="0"/>
          </a:p>
        </p:txBody>
      </p:sp>
    </p:spTree>
    <p:extLst>
      <p:ext uri="{BB962C8B-B14F-4D97-AF65-F5344CB8AC3E}">
        <p14:creationId xmlns:p14="http://schemas.microsoft.com/office/powerpoint/2010/main" val="3232500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http://jsbin.com/ijucaq/2/edit</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38</a:t>
            </a:fld>
            <a:endParaRPr lang="en-US"/>
          </a:p>
        </p:txBody>
      </p:sp>
    </p:spTree>
    <p:extLst>
      <p:ext uri="{BB962C8B-B14F-4D97-AF65-F5344CB8AC3E}">
        <p14:creationId xmlns:p14="http://schemas.microsoft.com/office/powerpoint/2010/main" val="2744818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2811781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http://bower.io/stats/</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42</a:t>
            </a:fld>
            <a:endParaRPr lang="en-US"/>
          </a:p>
        </p:txBody>
      </p:sp>
    </p:spTree>
    <p:extLst>
      <p:ext uri="{BB962C8B-B14F-4D97-AF65-F5344CB8AC3E}">
        <p14:creationId xmlns:p14="http://schemas.microsoft.com/office/powerpoint/2010/main" val="4257568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2031114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2052930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Distill the HTML5</a:t>
            </a:r>
            <a:r>
              <a:rPr lang="en-US" baseline="0" dirty="0" smtClean="0"/>
              <a:t> Markup Concept</a:t>
            </a:r>
          </a:p>
          <a:p>
            <a:r>
              <a:rPr lang="en-US" baseline="0" dirty="0" smtClean="0"/>
              <a:t>+Overview HTML5 Project Template</a:t>
            </a:r>
          </a:p>
          <a:p>
            <a:r>
              <a:rPr lang="en-US" baseline="0" dirty="0" smtClean="0"/>
              <a:t>   - New Semantic Tags</a:t>
            </a:r>
          </a:p>
          <a:p>
            <a:r>
              <a:rPr lang="en-US" baseline="0" dirty="0" smtClean="0"/>
              <a:t>   - Bootstrap Overview (CSS Reset, </a:t>
            </a:r>
            <a:r>
              <a:rPr lang="en-US" baseline="0" dirty="0" err="1" smtClean="0"/>
              <a:t>etc</a:t>
            </a:r>
            <a:r>
              <a:rPr lang="en-US" baseline="0" dirty="0" smtClean="0"/>
              <a:t>) </a:t>
            </a:r>
          </a:p>
        </p:txBody>
      </p:sp>
      <p:sp>
        <p:nvSpPr>
          <p:cNvPr id="4" name="Slide Number Placeholder 3"/>
          <p:cNvSpPr>
            <a:spLocks noGrp="1"/>
          </p:cNvSpPr>
          <p:nvPr>
            <p:ph type="sldNum" sz="quarter" idx="10"/>
          </p:nvPr>
        </p:nvSpPr>
        <p:spPr/>
        <p:txBody>
          <a:bodyPr/>
          <a:lstStyle/>
          <a:p>
            <a:fld id="{6E8C67A6-C0E7-47DF-97C2-CA9B11275397}" type="slidenum">
              <a:rPr lang="en-US" smtClean="0"/>
              <a:t>22</a:t>
            </a:fld>
            <a:endParaRPr lang="en-US"/>
          </a:p>
        </p:txBody>
      </p:sp>
    </p:spTree>
    <p:extLst>
      <p:ext uri="{BB962C8B-B14F-4D97-AF65-F5344CB8AC3E}">
        <p14:creationId xmlns:p14="http://schemas.microsoft.com/office/powerpoint/2010/main" val="2066088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430084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dirty="0"/>
          </a:p>
        </p:txBody>
      </p:sp>
    </p:spTree>
    <p:extLst>
      <p:ext uri="{BB962C8B-B14F-4D97-AF65-F5344CB8AC3E}">
        <p14:creationId xmlns:p14="http://schemas.microsoft.com/office/powerpoint/2010/main" val="1835236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692774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3345228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303830420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78456157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2598770515"/>
              </p:ext>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gridCol w="2764105"/>
                <a:gridCol w="2764105"/>
                <a:gridCol w="2764105"/>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68876227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0751376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77589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51869171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4562112"/>
            <a:ext cx="3223861" cy="690695"/>
          </a:xfrm>
          <a:prstGeom prst="rect">
            <a:avLst/>
          </a:prstGeom>
        </p:spPr>
      </p:pic>
    </p:spTree>
    <p:extLst>
      <p:ext uri="{BB962C8B-B14F-4D97-AF65-F5344CB8AC3E}">
        <p14:creationId xmlns:p14="http://schemas.microsoft.com/office/powerpoint/2010/main" val="35245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4360300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18093481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6615103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97751804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171B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3C454F"/>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6263488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3519163226"/>
              </p:ext>
            </p:extLst>
          </p:nvPr>
        </p:nvGraphicFramePr>
        <p:xfrm>
          <a:off x="584200" y="1476596"/>
          <a:ext cx="11056420" cy="4320392"/>
        </p:xfrm>
        <a:graphic>
          <a:graphicData uri="http://schemas.openxmlformats.org/drawingml/2006/table">
            <a:tbl>
              <a:tblPr firstRow="1" bandRow="1">
                <a:tableStyleId>{93296810-A885-4BE3-A3E7-6D5BEEA58F35}</a:tableStyleId>
              </a:tblPr>
              <a:tblGrid>
                <a:gridCol w="2764105"/>
                <a:gridCol w="2764105"/>
                <a:gridCol w="2764105"/>
                <a:gridCol w="2764105"/>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98338934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80B94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4375499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80B94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43193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85155812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14743338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16628956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32306615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24477007"/>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822313139"/>
              </p:ext>
            </p:extLst>
          </p:nvPr>
        </p:nvGraphicFramePr>
        <p:xfrm>
          <a:off x="584200" y="1476596"/>
          <a:ext cx="11056420" cy="4320392"/>
        </p:xfrm>
        <a:graphic>
          <a:graphicData uri="http://schemas.openxmlformats.org/drawingml/2006/table">
            <a:tbl>
              <a:tblPr firstRow="1" bandRow="1">
                <a:tableStyleId>{21E4AEA4-8DFA-4A89-87EB-49C32662AFE0}</a:tableStyleId>
              </a:tblPr>
              <a:tblGrid>
                <a:gridCol w="2764105"/>
                <a:gridCol w="2764105"/>
                <a:gridCol w="2764105"/>
                <a:gridCol w="2764105"/>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38189346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7941987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1D438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99102463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53838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56944256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06960927"/>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578769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858845961"/>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22764111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gridCol w="2764105"/>
                <a:gridCol w="2764105"/>
                <a:gridCol w="2764105"/>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694259769"/>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60193212"/>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652710"/>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1879244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61708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BDCD2C"/>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27618525"/>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4404073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54852763"/>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73707773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64195843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gridCol w="2764105"/>
                <a:gridCol w="2764105"/>
                <a:gridCol w="2764105"/>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926191108"/>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8152460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183206"/>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24595106"/>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69531671"/>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99573621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06916201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22957123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84240051"/>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738047113"/>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731128"/>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62822856"/>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242012404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239599527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19957691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43970636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8215399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593904776"/>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23327376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0268511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46438486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24820189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8716640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90729438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29671254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87842564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54590445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24636393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1.emf"/><Relationship Id="rId5" Type="http://schemas.openxmlformats.org/officeDocument/2006/relationships/slideLayout" Target="../slideLayouts/slideLayout11.xml"/><Relationship Id="rId10"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image" Target="../media/image1.emf"/><Relationship Id="rId4" Type="http://schemas.openxmlformats.org/officeDocument/2006/relationships/slideLayout" Target="../slideLayouts/slideLayout1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10" Type="http://schemas.openxmlformats.org/officeDocument/2006/relationships/image" Target="../media/image1.emf"/><Relationship Id="rId4" Type="http://schemas.openxmlformats.org/officeDocument/2006/relationships/slideLayout" Target="../slideLayouts/slideLayout27.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image" Target="../media/image1.emf"/><Relationship Id="rId4" Type="http://schemas.openxmlformats.org/officeDocument/2006/relationships/slideLayout" Target="../slideLayouts/slideLayout35.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10" Type="http://schemas.openxmlformats.org/officeDocument/2006/relationships/image" Target="../media/image1.emf"/><Relationship Id="rId4" Type="http://schemas.openxmlformats.org/officeDocument/2006/relationships/slideLayout" Target="../slideLayouts/slideLayout43.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image" Target="../media/image1.emf"/><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theme" Target="../theme/theme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89F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6150" y="3765871"/>
            <a:ext cx="10515600" cy="1325563"/>
          </a:xfrm>
          <a:prstGeom prst="rect">
            <a:avLst/>
          </a:prstGeom>
        </p:spPr>
        <p:txBody>
          <a:bodyPr vert="horz" lIns="91440" tIns="45720" rIns="91440" bIns="45720" rtlCol="0" anchor="t">
            <a:noAutofit/>
          </a:bodyPr>
          <a:lstStyle/>
          <a:p>
            <a:r>
              <a:rPr lang="en-US" dirty="0" smtClean="0"/>
              <a:t>Topic/Title</a:t>
            </a:r>
            <a:endParaRPr lang="en-US" dirty="0"/>
          </a:p>
        </p:txBody>
      </p:sp>
      <p:sp>
        <p:nvSpPr>
          <p:cNvPr id="3" name="Text Placeholder 2"/>
          <p:cNvSpPr>
            <a:spLocks noGrp="1"/>
          </p:cNvSpPr>
          <p:nvPr>
            <p:ph type="body" idx="1"/>
          </p:nvPr>
        </p:nvSpPr>
        <p:spPr>
          <a:xfrm>
            <a:off x="5739829" y="5363109"/>
            <a:ext cx="5911921" cy="813853"/>
          </a:xfrm>
          <a:prstGeom prst="rect">
            <a:avLst/>
          </a:prstGeom>
        </p:spPr>
        <p:txBody>
          <a:bodyPr vert="horz" lIns="91440" tIns="45720" rIns="91440" bIns="45720" rtlCol="0">
            <a:normAutofit/>
          </a:bodyPr>
          <a:lstStyle/>
          <a:p>
            <a:pPr lvl="0"/>
            <a:r>
              <a:rPr lang="en-US" dirty="0" smtClean="0"/>
              <a:t>Presenter Name</a:t>
            </a:r>
          </a:p>
          <a:p>
            <a:pPr lvl="0"/>
            <a:r>
              <a:rPr lang="en-US" dirty="0" smtClean="0"/>
              <a:t>Title</a:t>
            </a:r>
            <a:endParaRPr lang="en-US" dirty="0"/>
          </a:p>
        </p:txBody>
      </p:sp>
    </p:spTree>
    <p:extLst>
      <p:ext uri="{BB962C8B-B14F-4D97-AF65-F5344CB8AC3E}">
        <p14:creationId xmlns:p14="http://schemas.microsoft.com/office/powerpoint/2010/main" val="388632737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98" r:id="rId6"/>
  </p:sldLayoutIdLst>
  <p:timing>
    <p:tnLst>
      <p:par>
        <p:cTn id="1" dur="indefinite" restart="never" nodeType="tmRoot"/>
      </p:par>
    </p:tnLst>
  </p:timing>
  <p:txStyles>
    <p:titleStyle>
      <a:lvl1pPr algn="r" defTabSz="914400" rtl="0" eaLnBrk="1" latinLnBrk="0" hangingPunct="1">
        <a:lnSpc>
          <a:spcPct val="90000"/>
        </a:lnSpc>
        <a:spcBef>
          <a:spcPct val="0"/>
        </a:spcBef>
        <a:buNone/>
        <a:defRPr sz="9600" kern="1200">
          <a:solidFill>
            <a:schemeClr val="bg1"/>
          </a:solidFill>
          <a:latin typeface="Segoe UI Light" panose="020B0502040204020203" pitchFamily="34" charset="0"/>
          <a:ea typeface="+mj-ea"/>
          <a:cs typeface="Segoe UI Light" panose="020B0502040204020203" pitchFamily="34" charset="0"/>
        </a:defRPr>
      </a:lvl1pPr>
    </p:titleStyle>
    <p:bodyStyle>
      <a:lvl1pPr marL="0" indent="0" algn="r" defTabSz="914400" rtl="0" eaLnBrk="1" latinLnBrk="0" hangingPunct="1">
        <a:lnSpc>
          <a:spcPct val="90000"/>
        </a:lnSpc>
        <a:spcBef>
          <a:spcPts val="1000"/>
        </a:spcBef>
        <a:buFont typeface="Arial" panose="020B0604020202020204" pitchFamily="34" charset="0"/>
        <a:buNone/>
        <a:defRPr sz="1800" b="0" kern="1200">
          <a:solidFill>
            <a:srgbClr val="1D4380"/>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1"/>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5374696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73" r:id="rId3"/>
    <p:sldLayoutId id="2147483720" r:id="rId4"/>
    <p:sldLayoutId id="2147483779" r:id="rId5"/>
    <p:sldLayoutId id="2147483721" r:id="rId6"/>
    <p:sldLayoutId id="2147483726" r:id="rId7"/>
    <p:sldLayoutId id="2147483722" r:id="rId8"/>
    <p:sldLayoutId id="2147483772" r:id="rId9"/>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80B9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BDC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BDCD2C"/>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10979109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74" r:id="rId3"/>
    <p:sldLayoutId id="2147483730" r:id="rId4"/>
    <p:sldLayoutId id="2147483780" r:id="rId5"/>
    <p:sldLayoutId id="2147483731" r:id="rId6"/>
    <p:sldLayoutId id="2147483732" r:id="rId7"/>
    <p:sldLayoutId id="2147483733"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265158620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75" r:id="rId3"/>
    <p:sldLayoutId id="2147483737" r:id="rId4"/>
    <p:sldLayoutId id="2147483781" r:id="rId5"/>
    <p:sldLayoutId id="2147483738" r:id="rId6"/>
    <p:sldLayoutId id="2147483739" r:id="rId7"/>
    <p:sldLayoutId id="2147483740"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0171B0"/>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78736854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76" r:id="rId3"/>
    <p:sldLayoutId id="2147483744" r:id="rId4"/>
    <p:sldLayoutId id="2147483782" r:id="rId5"/>
    <p:sldLayoutId id="2147483745" r:id="rId6"/>
    <p:sldLayoutId id="2147483746" r:id="rId7"/>
    <p:sldLayoutId id="2147483747"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289FD7"/>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16902548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77" r:id="rId3"/>
    <p:sldLayoutId id="2147483751" r:id="rId4"/>
    <p:sldLayoutId id="2147483783" r:id="rId5"/>
    <p:sldLayoutId id="2147483752" r:id="rId6"/>
    <p:sldLayoutId id="2147483753" r:id="rId7"/>
    <p:sldLayoutId id="2147483754"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61708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61708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61708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1"/>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419414214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78" r:id="rId3"/>
    <p:sldLayoutId id="2147483761" r:id="rId4"/>
    <p:sldLayoutId id="2147483762" r:id="rId5"/>
    <p:sldLayoutId id="2147483763" r:id="rId6"/>
    <p:sldLayoutId id="2147483764"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17.tmp"/><Relationship Id="rId3" Type="http://schemas.openxmlformats.org/officeDocument/2006/relationships/image" Target="../media/image12.tmp"/><Relationship Id="rId7" Type="http://schemas.openxmlformats.org/officeDocument/2006/relationships/image" Target="../media/image16.tmp"/><Relationship Id="rId2" Type="http://schemas.openxmlformats.org/officeDocument/2006/relationships/image" Target="../media/image11.tmp"/><Relationship Id="rId1" Type="http://schemas.openxmlformats.org/officeDocument/2006/relationships/slideLayout" Target="../slideLayouts/slideLayout10.xml"/><Relationship Id="rId6" Type="http://schemas.openxmlformats.org/officeDocument/2006/relationships/image" Target="../media/image15.tmp"/><Relationship Id="rId5" Type="http://schemas.openxmlformats.org/officeDocument/2006/relationships/image" Target="../media/image14.tmp"/><Relationship Id="rId10" Type="http://schemas.openxmlformats.org/officeDocument/2006/relationships/image" Target="../media/image19.tmp"/><Relationship Id="rId4" Type="http://schemas.openxmlformats.org/officeDocument/2006/relationships/image" Target="../media/image13.tmp"/><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4.emf"/><Relationship Id="rId5" Type="http://schemas.openxmlformats.org/officeDocument/2006/relationships/oleObject" Target="../embeddings/oleObject4.bin"/><Relationship Id="rId4" Type="http://schemas.openxmlformats.org/officeDocument/2006/relationships/notesSlide" Target="../notesSlides/notesSlide6.xml"/></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slideLayout" Target="../slideLayouts/slideLayout10.xml"/><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emf"/><Relationship Id="rId11" Type="http://schemas.openxmlformats.org/officeDocument/2006/relationships/image" Target="../media/image27.png"/><Relationship Id="rId5" Type="http://schemas.openxmlformats.org/officeDocument/2006/relationships/oleObject" Target="../embeddings/oleObject5.bin"/><Relationship Id="rId10" Type="http://schemas.openxmlformats.org/officeDocument/2006/relationships/image" Target="../media/image26.png"/><Relationship Id="rId4" Type="http://schemas.openxmlformats.org/officeDocument/2006/relationships/notesSlide" Target="../notesSlides/notesSlide7.xml"/><Relationship Id="rId9" Type="http://schemas.openxmlformats.org/officeDocument/2006/relationships/image" Target="../media/image25.png"/><Relationship Id="rId1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emf"/><Relationship Id="rId5" Type="http://schemas.openxmlformats.org/officeDocument/2006/relationships/oleObject" Target="../embeddings/oleObject6.bin"/><Relationship Id="rId4"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10.xml"/><Relationship Id="rId7" Type="http://schemas.openxmlformats.org/officeDocument/2006/relationships/image" Target="../media/image4.emf"/><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image" Target="../media/image24.png"/><Relationship Id="rId4"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Layout" Target="../slideLayouts/slideLayout10.xml"/><Relationship Id="rId7" Type="http://schemas.openxmlformats.org/officeDocument/2006/relationships/oleObject" Target="../embeddings/oleObject8.bin"/><Relationship Id="rId12" Type="http://schemas.openxmlformats.org/officeDocument/2006/relationships/image" Target="../media/image30.png"/><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33.png"/><Relationship Id="rId11" Type="http://schemas.openxmlformats.org/officeDocument/2006/relationships/image" Target="../media/image29.png"/><Relationship Id="rId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notesSlide" Target="../notesSlides/notesSlide10.xml"/><Relationship Id="rId9"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4.emf"/><Relationship Id="rId5" Type="http://schemas.openxmlformats.org/officeDocument/2006/relationships/oleObject" Target="../embeddings/oleObject9.bin"/><Relationship Id="rId4"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8.xml"/><Relationship Id="rId7" Type="http://schemas.openxmlformats.org/officeDocument/2006/relationships/image" Target="../media/image34.png"/><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image" Target="../media/image4.emf"/><Relationship Id="rId5" Type="http://schemas.openxmlformats.org/officeDocument/2006/relationships/oleObject" Target="../embeddings/oleObject10.bin"/><Relationship Id="rId4" Type="http://schemas.openxmlformats.org/officeDocument/2006/relationships/notesSlide" Target="../notesSlides/notesSlide12.xml"/><Relationship Id="rId9"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4.emf"/><Relationship Id="rId5" Type="http://schemas.openxmlformats.org/officeDocument/2006/relationships/oleObject" Target="../embeddings/oleObject11.bin"/><Relationship Id="rId4"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7.png"/><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4.emf"/><Relationship Id="rId5" Type="http://schemas.openxmlformats.org/officeDocument/2006/relationships/oleObject" Target="../embeddings/oleObject12.bin"/><Relationship Id="rId4"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8.png"/><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4.emf"/><Relationship Id="rId5" Type="http://schemas.openxmlformats.org/officeDocument/2006/relationships/oleObject" Target="../embeddings/oleObject13.bin"/><Relationship Id="rId4"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14.xml"/><Relationship Id="rId1" Type="http://schemas.openxmlformats.org/officeDocument/2006/relationships/vmlDrawing" Target="../drawings/vmlDrawing14.vml"/><Relationship Id="rId6" Type="http://schemas.openxmlformats.org/officeDocument/2006/relationships/image" Target="../media/image4.emf"/><Relationship Id="rId5" Type="http://schemas.openxmlformats.org/officeDocument/2006/relationships/oleObject" Target="../embeddings/oleObject14.bin"/><Relationship Id="rId4"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8" Type="http://schemas.openxmlformats.org/officeDocument/2006/relationships/hyperlink" Target="http://trends.builtwith.com/javascript/jQuery" TargetMode="External"/><Relationship Id="rId3" Type="http://schemas.openxmlformats.org/officeDocument/2006/relationships/tags" Target="../tags/tag16.xml"/><Relationship Id="rId7" Type="http://schemas.openxmlformats.org/officeDocument/2006/relationships/image" Target="../media/image4.emf"/><Relationship Id="rId2" Type="http://schemas.openxmlformats.org/officeDocument/2006/relationships/tags" Target="../tags/tag15.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17.xml"/><Relationship Id="rId10" Type="http://schemas.openxmlformats.org/officeDocument/2006/relationships/image" Target="../media/image39.tmp"/><Relationship Id="rId4" Type="http://schemas.openxmlformats.org/officeDocument/2006/relationships/slideLayout" Target="../slideLayouts/slideLayout10.xml"/><Relationship Id="rId9" Type="http://schemas.openxmlformats.org/officeDocument/2006/relationships/chart" Target="../charts/chart1.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slideLayout" Target="../slideLayouts/slideLayout10.xml"/><Relationship Id="rId7" Type="http://schemas.openxmlformats.org/officeDocument/2006/relationships/diagramData" Target="../diagrams/data4.xml"/><Relationship Id="rId12" Type="http://schemas.openxmlformats.org/officeDocument/2006/relationships/image" Target="../media/image40.png"/><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4.emf"/><Relationship Id="rId11" Type="http://schemas.microsoft.com/office/2007/relationships/diagramDrawing" Target="../diagrams/drawing4.xml"/><Relationship Id="rId5" Type="http://schemas.openxmlformats.org/officeDocument/2006/relationships/oleObject" Target="../embeddings/oleObject16.bin"/><Relationship Id="rId10" Type="http://schemas.openxmlformats.org/officeDocument/2006/relationships/diagramColors" Target="../diagrams/colors4.xml"/><Relationship Id="rId4" Type="http://schemas.openxmlformats.org/officeDocument/2006/relationships/notesSlide" Target="../notesSlides/notesSlide18.xml"/><Relationship Id="rId9"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4.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tmp"/><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0.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10.xml"/><Relationship Id="rId7" Type="http://schemas.openxmlformats.org/officeDocument/2006/relationships/diagramData" Target="../diagrams/data1.xml"/><Relationship Id="rId12" Type="http://schemas.openxmlformats.org/officeDocument/2006/relationships/image" Target="../media/image6.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4.emf"/><Relationship Id="rId11" Type="http://schemas.microsoft.com/office/2007/relationships/diagramDrawing" Target="../diagrams/drawing1.xml"/><Relationship Id="rId5" Type="http://schemas.openxmlformats.org/officeDocument/2006/relationships/oleObject" Target="../embeddings/oleObject3.bin"/><Relationship Id="rId10" Type="http://schemas.openxmlformats.org/officeDocument/2006/relationships/diagramColors" Target="../diagrams/colors1.xml"/><Relationship Id="rId4" Type="http://schemas.openxmlformats.org/officeDocument/2006/relationships/notesSlide" Target="../notesSlides/notesSlide3.xml"/><Relationship Id="rId9"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hyperlink" Target="http://hover.ie/" TargetMode="External"/><Relationship Id="rId2" Type="http://schemas.openxmlformats.org/officeDocument/2006/relationships/hyperlink" Target="http://photosynth.net/preview/" TargetMode="External"/><Relationship Id="rId1" Type="http://schemas.openxmlformats.org/officeDocument/2006/relationships/slideLayout" Target="../slideLayouts/slideLayout57.xml"/><Relationship Id="rId4" Type="http://schemas.openxmlformats.org/officeDocument/2006/relationships/hyperlink" Target="http://www.contrejour.ie/"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7017" y="2459640"/>
            <a:ext cx="10515600" cy="1325563"/>
          </a:xfrm>
        </p:spPr>
        <p:txBody>
          <a:bodyPr/>
          <a:lstStyle/>
          <a:p>
            <a:r>
              <a:rPr lang="en-US" sz="8000" dirty="0"/>
              <a:t>Building web front ends </a:t>
            </a:r>
            <a:r>
              <a:rPr lang="en-US" sz="8000" dirty="0" smtClean="0"/>
              <a:t/>
            </a:r>
            <a:br>
              <a:rPr lang="en-US" sz="8000" dirty="0" smtClean="0"/>
            </a:br>
            <a:r>
              <a:rPr lang="en-US" sz="6000" dirty="0" smtClean="0"/>
              <a:t>for desktop </a:t>
            </a:r>
            <a:r>
              <a:rPr lang="en-US" sz="6000" dirty="0"/>
              <a:t>and mobile</a:t>
            </a:r>
            <a:r>
              <a:rPr lang="en-US" dirty="0"/>
              <a:t> </a:t>
            </a:r>
            <a:r>
              <a:rPr lang="en-US" sz="6000" dirty="0"/>
              <a:t>using the latest web standards</a:t>
            </a:r>
            <a:endParaRPr lang="en-US" dirty="0"/>
          </a:p>
        </p:txBody>
      </p:sp>
      <p:sp>
        <p:nvSpPr>
          <p:cNvPr id="6" name="Text Placeholder 5"/>
          <p:cNvSpPr>
            <a:spLocks noGrp="1"/>
          </p:cNvSpPr>
          <p:nvPr>
            <p:ph type="body" sz="quarter" idx="10"/>
          </p:nvPr>
        </p:nvSpPr>
        <p:spPr>
          <a:xfrm>
            <a:off x="5461000" y="3996267"/>
            <a:ext cx="6351617" cy="2319217"/>
          </a:xfrm>
        </p:spPr>
        <p:txBody>
          <a:bodyPr>
            <a:normAutofit/>
          </a:bodyPr>
          <a:lstStyle/>
          <a:p>
            <a:r>
              <a:rPr lang="en-US" sz="2400" dirty="0"/>
              <a:t>[Speaker]</a:t>
            </a:r>
          </a:p>
          <a:p>
            <a:r>
              <a:rPr lang="en-US" dirty="0">
                <a:solidFill>
                  <a:schemeClr val="accent6">
                    <a:lumMod val="40000"/>
                    <a:lumOff val="60000"/>
                    <a:alpha val="98000"/>
                  </a:schemeClr>
                </a:solidFill>
              </a:rPr>
              <a:t>[Company]</a:t>
            </a:r>
          </a:p>
          <a:p>
            <a:endParaRPr lang="en-US" dirty="0">
              <a:solidFill>
                <a:schemeClr val="accent6">
                  <a:lumMod val="40000"/>
                  <a:lumOff val="60000"/>
                  <a:alpha val="98000"/>
                </a:schemeClr>
              </a:solidFill>
            </a:endParaRPr>
          </a:p>
          <a:p>
            <a:r>
              <a:rPr lang="en-US" dirty="0">
                <a:solidFill>
                  <a:schemeClr val="accent6">
                    <a:lumMod val="40000"/>
                    <a:lumOff val="60000"/>
                    <a:alpha val="98000"/>
                  </a:schemeClr>
                </a:solidFill>
              </a:rPr>
              <a:t>Email: [Email]</a:t>
            </a:r>
          </a:p>
          <a:p>
            <a:r>
              <a:rPr lang="en-US" dirty="0">
                <a:solidFill>
                  <a:schemeClr val="accent6">
                    <a:lumMod val="40000"/>
                    <a:lumOff val="60000"/>
                    <a:alpha val="98000"/>
                  </a:schemeClr>
                </a:solidFill>
              </a:rPr>
              <a:t>Twitter: [Twitter]</a:t>
            </a:r>
          </a:p>
        </p:txBody>
      </p:sp>
    </p:spTree>
    <p:extLst>
      <p:ext uri="{BB962C8B-B14F-4D97-AF65-F5344CB8AC3E}">
        <p14:creationId xmlns:p14="http://schemas.microsoft.com/office/powerpoint/2010/main" val="13687751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75386" y="1677760"/>
            <a:ext cx="11569567" cy="4319746"/>
            <a:chOff x="519113" y="5334146"/>
            <a:chExt cx="11254392" cy="1279378"/>
          </a:xfrm>
        </p:grpSpPr>
        <p:sp>
          <p:nvSpPr>
            <p:cNvPr id="6" name="Rectangle 5"/>
            <p:cNvSpPr/>
            <p:nvPr/>
          </p:nvSpPr>
          <p:spPr>
            <a:xfrm rot="16200000">
              <a:off x="5506620" y="346639"/>
              <a:ext cx="1279378" cy="11254392"/>
            </a:xfrm>
            <a:prstGeom prst="rect">
              <a:avLst/>
            </a:prstGeom>
            <a:solidFill>
              <a:schemeClr val="tx2"/>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49916" tIns="49916" rIns="49916" bIns="49916" numCol="1" spcCol="1270" anchor="ctr" anchorCtr="0">
              <a:noAutofit/>
              <a:sp3d extrusionH="28000" prstMaterial="matte"/>
            </a:bodyPr>
            <a:lstStyle/>
            <a:p>
              <a:pPr algn="ctr" defTabSz="311150">
                <a:lnSpc>
                  <a:spcPct val="90000"/>
                </a:lnSpc>
                <a:spcBef>
                  <a:spcPct val="0"/>
                </a:spcBef>
                <a:spcAft>
                  <a:spcPct val="35000"/>
                </a:spcAft>
              </a:pPr>
              <a:endParaRPr lang="en-US" sz="2800" dirty="0"/>
            </a:p>
          </p:txBody>
        </p:sp>
        <p:grpSp>
          <p:nvGrpSpPr>
            <p:cNvPr id="7" name="Group 6"/>
            <p:cNvGrpSpPr/>
            <p:nvPr/>
          </p:nvGrpSpPr>
          <p:grpSpPr>
            <a:xfrm>
              <a:off x="10395030" y="5487660"/>
              <a:ext cx="1378475" cy="618038"/>
              <a:chOff x="10082005" y="5148007"/>
              <a:chExt cx="1833126" cy="618038"/>
            </a:xfrm>
          </p:grpSpPr>
          <p:grpSp>
            <p:nvGrpSpPr>
              <p:cNvPr id="91" name="Group 90"/>
              <p:cNvGrpSpPr/>
              <p:nvPr/>
            </p:nvGrpSpPr>
            <p:grpSpPr>
              <a:xfrm>
                <a:off x="10082005" y="5504574"/>
                <a:ext cx="1833126" cy="261471"/>
                <a:chOff x="9039006" y="7047060"/>
                <a:chExt cx="1833126" cy="261471"/>
              </a:xfrm>
            </p:grpSpPr>
            <p:sp>
              <p:nvSpPr>
                <p:cNvPr id="97" name="Freeform 96"/>
                <p:cNvSpPr/>
                <p:nvPr/>
              </p:nvSpPr>
              <p:spPr>
                <a:xfrm rot="16200000">
                  <a:off x="9913177" y="634957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Html5</a:t>
                  </a:r>
                </a:p>
              </p:txBody>
            </p:sp>
            <p:sp>
              <p:nvSpPr>
                <p:cNvPr id="98" name="Freeform 97"/>
                <p:cNvSpPr/>
                <p:nvPr/>
              </p:nvSpPr>
              <p:spPr>
                <a:xfrm rot="16200000">
                  <a:off x="9913177" y="626123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Canvas 2D Context</a:t>
                  </a:r>
                </a:p>
              </p:txBody>
            </p:sp>
            <p:sp>
              <p:nvSpPr>
                <p:cNvPr id="99" name="Freeform 98"/>
                <p:cNvSpPr/>
                <p:nvPr/>
              </p:nvSpPr>
              <p:spPr>
                <a:xfrm rot="16200000">
                  <a:off x="9913177" y="617288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err="1">
                      <a:solidFill>
                        <a:schemeClr val="bg1"/>
                      </a:solidFill>
                    </a:rPr>
                    <a:t>Microdata</a:t>
                  </a:r>
                  <a:endParaRPr lang="en-US" sz="1100" dirty="0">
                    <a:solidFill>
                      <a:schemeClr val="bg1"/>
                    </a:solidFill>
                  </a:endParaRPr>
                </a:p>
              </p:txBody>
            </p:sp>
          </p:grpSp>
          <p:grpSp>
            <p:nvGrpSpPr>
              <p:cNvPr id="92" name="Group 91"/>
              <p:cNvGrpSpPr/>
              <p:nvPr/>
            </p:nvGrpSpPr>
            <p:grpSpPr>
              <a:xfrm>
                <a:off x="10082005" y="5237665"/>
                <a:ext cx="1833126" cy="261471"/>
                <a:chOff x="9996769" y="5670377"/>
                <a:chExt cx="1833126" cy="261471"/>
              </a:xfrm>
            </p:grpSpPr>
            <p:sp>
              <p:nvSpPr>
                <p:cNvPr id="94" name="Freeform 93"/>
                <p:cNvSpPr/>
                <p:nvPr/>
              </p:nvSpPr>
              <p:spPr>
                <a:xfrm rot="16200000">
                  <a:off x="10870940" y="497289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err="1">
                      <a:solidFill>
                        <a:schemeClr val="bg1"/>
                      </a:solidFill>
                    </a:rPr>
                    <a:t>Html+rdfa</a:t>
                  </a:r>
                  <a:endParaRPr lang="en-US" sz="1100" dirty="0">
                    <a:solidFill>
                      <a:schemeClr val="bg1"/>
                    </a:solidFill>
                  </a:endParaRPr>
                </a:p>
              </p:txBody>
            </p:sp>
            <p:sp>
              <p:nvSpPr>
                <p:cNvPr id="95" name="Freeform 94"/>
                <p:cNvSpPr/>
                <p:nvPr/>
              </p:nvSpPr>
              <p:spPr>
                <a:xfrm rot="16200000">
                  <a:off x="10870940" y="488455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HTML5 Markup</a:t>
                  </a:r>
                </a:p>
              </p:txBody>
            </p:sp>
            <p:sp>
              <p:nvSpPr>
                <p:cNvPr id="96" name="Freeform 95"/>
                <p:cNvSpPr/>
                <p:nvPr/>
              </p:nvSpPr>
              <p:spPr>
                <a:xfrm rot="16200000">
                  <a:off x="10870940" y="479620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HTML5 Diff From HTML4</a:t>
                  </a:r>
                </a:p>
              </p:txBody>
            </p:sp>
          </p:grpSp>
          <p:sp>
            <p:nvSpPr>
              <p:cNvPr id="93" name="Freeform 92"/>
              <p:cNvSpPr/>
              <p:nvPr/>
            </p:nvSpPr>
            <p:spPr>
              <a:xfrm rot="16200000">
                <a:off x="10810453" y="4419559"/>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Writing Modes</a:t>
                </a:r>
              </a:p>
            </p:txBody>
          </p:sp>
        </p:grpSp>
        <p:grpSp>
          <p:nvGrpSpPr>
            <p:cNvPr id="8" name="Group 7"/>
            <p:cNvGrpSpPr/>
            <p:nvPr/>
          </p:nvGrpSpPr>
          <p:grpSpPr>
            <a:xfrm>
              <a:off x="8748564" y="5486204"/>
              <a:ext cx="1579546" cy="914879"/>
              <a:chOff x="8540326" y="5193655"/>
              <a:chExt cx="1833127" cy="914879"/>
            </a:xfrm>
          </p:grpSpPr>
          <p:sp>
            <p:nvSpPr>
              <p:cNvPr id="81" name="Freeform 80"/>
              <p:cNvSpPr/>
              <p:nvPr/>
            </p:nvSpPr>
            <p:spPr>
              <a:xfrm rot="16200000">
                <a:off x="9414498" y="503955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Polyglot Markup</a:t>
                </a:r>
              </a:p>
            </p:txBody>
          </p:sp>
          <p:sp>
            <p:nvSpPr>
              <p:cNvPr id="82" name="Freeform 81"/>
              <p:cNvSpPr/>
              <p:nvPr/>
            </p:nvSpPr>
            <p:spPr>
              <a:xfrm rot="16200000">
                <a:off x="9414498" y="495121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Text Alternatives</a:t>
                </a:r>
              </a:p>
            </p:txBody>
          </p:sp>
          <p:sp>
            <p:nvSpPr>
              <p:cNvPr id="83" name="Freeform 82"/>
              <p:cNvSpPr/>
              <p:nvPr/>
            </p:nvSpPr>
            <p:spPr>
              <a:xfrm rot="16200000">
                <a:off x="9414498" y="485930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Snapshot 2007</a:t>
                </a:r>
              </a:p>
            </p:txBody>
          </p:sp>
          <p:sp>
            <p:nvSpPr>
              <p:cNvPr id="84" name="Freeform 83"/>
              <p:cNvSpPr/>
              <p:nvPr/>
            </p:nvSpPr>
            <p:spPr>
              <a:xfrm rot="16200000">
                <a:off x="9414498" y="477096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Namespaces</a:t>
                </a:r>
              </a:p>
            </p:txBody>
          </p:sp>
          <p:sp>
            <p:nvSpPr>
              <p:cNvPr id="85" name="Freeform 84"/>
              <p:cNvSpPr/>
              <p:nvPr/>
            </p:nvSpPr>
            <p:spPr>
              <a:xfrm rot="16200000">
                <a:off x="9414498" y="468261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Paged Media</a:t>
                </a:r>
              </a:p>
            </p:txBody>
          </p:sp>
          <p:sp>
            <p:nvSpPr>
              <p:cNvPr id="86" name="Freeform 85"/>
              <p:cNvSpPr/>
              <p:nvPr/>
            </p:nvSpPr>
            <p:spPr>
              <a:xfrm rot="16200000">
                <a:off x="9414498" y="459427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Print Profile</a:t>
                </a:r>
              </a:p>
            </p:txBody>
          </p:sp>
          <p:sp>
            <p:nvSpPr>
              <p:cNvPr id="87" name="Freeform 86"/>
              <p:cNvSpPr/>
              <p:nvPr/>
            </p:nvSpPr>
            <p:spPr>
              <a:xfrm rot="16200000">
                <a:off x="9414498" y="450592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Values And Units</a:t>
                </a:r>
              </a:p>
            </p:txBody>
          </p:sp>
          <p:sp>
            <p:nvSpPr>
              <p:cNvPr id="88" name="Freeform 87"/>
              <p:cNvSpPr/>
              <p:nvPr/>
            </p:nvSpPr>
            <p:spPr>
              <a:xfrm rot="16200000">
                <a:off x="9414498" y="441758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Cascading And Inheritance</a:t>
                </a:r>
              </a:p>
            </p:txBody>
          </p:sp>
          <p:sp>
            <p:nvSpPr>
              <p:cNvPr id="89" name="Freeform 88"/>
              <p:cNvSpPr/>
              <p:nvPr/>
            </p:nvSpPr>
            <p:spPr>
              <a:xfrm rot="16200000">
                <a:off x="9414498" y="431948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Text</a:t>
                </a:r>
              </a:p>
            </p:txBody>
          </p:sp>
          <p:sp>
            <p:nvSpPr>
              <p:cNvPr id="90" name="Freeform 89"/>
              <p:cNvSpPr/>
              <p:nvPr/>
            </p:nvSpPr>
            <p:spPr>
              <a:xfrm rot="16200000">
                <a:off x="9268774" y="5295303"/>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Line Grid</a:t>
                </a:r>
              </a:p>
            </p:txBody>
          </p:sp>
        </p:grpSp>
        <p:grpSp>
          <p:nvGrpSpPr>
            <p:cNvPr id="9" name="Group 8"/>
            <p:cNvGrpSpPr/>
            <p:nvPr/>
          </p:nvGrpSpPr>
          <p:grpSpPr>
            <a:xfrm>
              <a:off x="7139966" y="5485009"/>
              <a:ext cx="1541680" cy="958466"/>
              <a:chOff x="6890597" y="5192461"/>
              <a:chExt cx="1541680" cy="958466"/>
            </a:xfrm>
          </p:grpSpPr>
          <p:sp>
            <p:nvSpPr>
              <p:cNvPr id="71" name="Freeform 70"/>
              <p:cNvSpPr/>
              <p:nvPr/>
            </p:nvSpPr>
            <p:spPr>
              <a:xfrm rot="16200000">
                <a:off x="7619046" y="533769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Ruby</a:t>
                </a:r>
              </a:p>
            </p:txBody>
          </p:sp>
          <p:sp>
            <p:nvSpPr>
              <p:cNvPr id="72" name="Freeform 71"/>
              <p:cNvSpPr/>
              <p:nvPr/>
            </p:nvSpPr>
            <p:spPr>
              <a:xfrm rot="16200000">
                <a:off x="7619046" y="5218389"/>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1533" tIns="21533" rIns="21533" bIns="21533" numCol="1" spcCol="1270" anchor="ctr" anchorCtr="0">
                <a:noAutofit/>
                <a:sp3d extrusionH="28000" prstMaterial="matte"/>
              </a:bodyPr>
              <a:lstStyle/>
              <a:p>
                <a:pPr defTabSz="222250">
                  <a:lnSpc>
                    <a:spcPct val="70000"/>
                  </a:lnSpc>
                  <a:spcBef>
                    <a:spcPct val="0"/>
                  </a:spcBef>
                </a:pPr>
                <a:r>
                  <a:rPr lang="en-US" sz="1100" dirty="0">
                    <a:solidFill>
                      <a:schemeClr val="bg1"/>
                    </a:solidFill>
                  </a:rPr>
                  <a:t>CSS Generated Content </a:t>
                </a:r>
                <a:br>
                  <a:rPr lang="en-US" sz="1100" dirty="0">
                    <a:solidFill>
                      <a:schemeClr val="bg1"/>
                    </a:solidFill>
                  </a:rPr>
                </a:br>
                <a:r>
                  <a:rPr lang="en-US" sz="1100" dirty="0">
                    <a:solidFill>
                      <a:schemeClr val="bg1"/>
                    </a:solidFill>
                  </a:rPr>
                  <a:t>For Paged Media</a:t>
                </a:r>
              </a:p>
            </p:txBody>
          </p:sp>
          <p:sp>
            <p:nvSpPr>
              <p:cNvPr id="73" name="Freeform 72"/>
              <p:cNvSpPr/>
              <p:nvPr/>
            </p:nvSpPr>
            <p:spPr>
              <a:xfrm rot="16200000">
                <a:off x="7619045" y="507622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Backgrounds And Borders</a:t>
                </a:r>
              </a:p>
            </p:txBody>
          </p:sp>
          <p:sp>
            <p:nvSpPr>
              <p:cNvPr id="74" name="Freeform 73"/>
              <p:cNvSpPr/>
              <p:nvPr/>
            </p:nvSpPr>
            <p:spPr>
              <a:xfrm rot="16200000">
                <a:off x="7619045" y="4987882"/>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Fonts</a:t>
                </a:r>
              </a:p>
            </p:txBody>
          </p:sp>
          <p:sp>
            <p:nvSpPr>
              <p:cNvPr id="75" name="Freeform 74"/>
              <p:cNvSpPr/>
              <p:nvPr/>
            </p:nvSpPr>
            <p:spPr>
              <a:xfrm rot="16200000">
                <a:off x="7619045" y="4899538"/>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Basic Box Model</a:t>
                </a:r>
              </a:p>
            </p:txBody>
          </p:sp>
          <p:sp>
            <p:nvSpPr>
              <p:cNvPr id="76" name="Freeform 75"/>
              <p:cNvSpPr/>
              <p:nvPr/>
            </p:nvSpPr>
            <p:spPr>
              <a:xfrm rot="16200000">
                <a:off x="7619045" y="4811194"/>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Multi-column Layout</a:t>
                </a:r>
              </a:p>
            </p:txBody>
          </p:sp>
          <p:sp>
            <p:nvSpPr>
              <p:cNvPr id="77" name="Freeform 76"/>
              <p:cNvSpPr/>
              <p:nvPr/>
            </p:nvSpPr>
            <p:spPr>
              <a:xfrm rot="16200000">
                <a:off x="7619045" y="4722850"/>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Template Layout</a:t>
                </a:r>
              </a:p>
            </p:txBody>
          </p:sp>
          <p:sp>
            <p:nvSpPr>
              <p:cNvPr id="78" name="Freeform 77"/>
              <p:cNvSpPr/>
              <p:nvPr/>
            </p:nvSpPr>
            <p:spPr>
              <a:xfrm rot="16200000">
                <a:off x="7619045" y="463450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Media Queries</a:t>
                </a:r>
              </a:p>
            </p:txBody>
          </p:sp>
          <p:sp>
            <p:nvSpPr>
              <p:cNvPr id="79" name="Freeform 78"/>
              <p:cNvSpPr/>
              <p:nvPr/>
            </p:nvSpPr>
            <p:spPr>
              <a:xfrm rot="16200000">
                <a:off x="7619045" y="4546162"/>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Speech</a:t>
                </a:r>
              </a:p>
            </p:txBody>
          </p:sp>
          <p:sp>
            <p:nvSpPr>
              <p:cNvPr id="80" name="Freeform 79"/>
              <p:cNvSpPr/>
              <p:nvPr/>
            </p:nvSpPr>
            <p:spPr>
              <a:xfrm rot="16200000">
                <a:off x="7457632" y="4625428"/>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Color</a:t>
                </a:r>
              </a:p>
            </p:txBody>
          </p:sp>
        </p:grpSp>
        <p:grpSp>
          <p:nvGrpSpPr>
            <p:cNvPr id="10" name="Group 9"/>
            <p:cNvGrpSpPr/>
            <p:nvPr/>
          </p:nvGrpSpPr>
          <p:grpSpPr>
            <a:xfrm>
              <a:off x="5854198" y="5485036"/>
              <a:ext cx="1218850" cy="971785"/>
              <a:chOff x="5623910" y="5192487"/>
              <a:chExt cx="1218850" cy="971785"/>
            </a:xfrm>
          </p:grpSpPr>
          <p:sp>
            <p:nvSpPr>
              <p:cNvPr id="60" name="Freeform 59"/>
              <p:cNvSpPr/>
              <p:nvPr/>
            </p:nvSpPr>
            <p:spPr>
              <a:xfrm rot="16200000">
                <a:off x="6190943" y="5512456"/>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Basic User Interface </a:t>
                </a:r>
              </a:p>
            </p:txBody>
          </p:sp>
          <p:sp>
            <p:nvSpPr>
              <p:cNvPr id="61" name="Freeform 60"/>
              <p:cNvSpPr/>
              <p:nvPr/>
            </p:nvSpPr>
            <p:spPr>
              <a:xfrm rot="16200000">
                <a:off x="6190943" y="5424111"/>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Scoping</a:t>
                </a:r>
              </a:p>
            </p:txBody>
          </p:sp>
          <p:sp>
            <p:nvSpPr>
              <p:cNvPr id="62" name="Freeform 61"/>
              <p:cNvSpPr/>
              <p:nvPr/>
            </p:nvSpPr>
            <p:spPr>
              <a:xfrm rot="16200000">
                <a:off x="6190943" y="5335767"/>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Grid Positioning</a:t>
                </a:r>
              </a:p>
            </p:txBody>
          </p:sp>
          <p:sp>
            <p:nvSpPr>
              <p:cNvPr id="63" name="Freeform 62"/>
              <p:cNvSpPr/>
              <p:nvPr/>
            </p:nvSpPr>
            <p:spPr>
              <a:xfrm rot="16200000">
                <a:off x="6190943" y="5247423"/>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Flexible Box Layout</a:t>
                </a:r>
              </a:p>
            </p:txBody>
          </p:sp>
          <p:sp>
            <p:nvSpPr>
              <p:cNvPr id="64" name="Freeform 63"/>
              <p:cNvSpPr/>
              <p:nvPr/>
            </p:nvSpPr>
            <p:spPr>
              <a:xfrm rot="16200000">
                <a:off x="6190943" y="5159079"/>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Image Values</a:t>
                </a:r>
              </a:p>
            </p:txBody>
          </p:sp>
          <p:sp>
            <p:nvSpPr>
              <p:cNvPr id="65" name="Freeform 64"/>
              <p:cNvSpPr/>
              <p:nvPr/>
            </p:nvSpPr>
            <p:spPr>
              <a:xfrm rot="16200000">
                <a:off x="6190943" y="5070735"/>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2D Transformations</a:t>
                </a:r>
              </a:p>
            </p:txBody>
          </p:sp>
          <p:sp>
            <p:nvSpPr>
              <p:cNvPr id="66" name="Freeform 65"/>
              <p:cNvSpPr/>
              <p:nvPr/>
            </p:nvSpPr>
            <p:spPr>
              <a:xfrm rot="16200000">
                <a:off x="6190943" y="4982391"/>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3D Transformations</a:t>
                </a:r>
              </a:p>
            </p:txBody>
          </p:sp>
          <p:sp>
            <p:nvSpPr>
              <p:cNvPr id="67" name="Freeform 66"/>
              <p:cNvSpPr/>
              <p:nvPr/>
            </p:nvSpPr>
            <p:spPr>
              <a:xfrm rot="16200000">
                <a:off x="6190943" y="4894047"/>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Transitions</a:t>
                </a:r>
              </a:p>
            </p:txBody>
          </p:sp>
          <p:sp>
            <p:nvSpPr>
              <p:cNvPr id="68" name="Freeform 67"/>
              <p:cNvSpPr/>
              <p:nvPr/>
            </p:nvSpPr>
            <p:spPr>
              <a:xfrm rot="16200000">
                <a:off x="6190943" y="4805703"/>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CSS Animations</a:t>
                </a:r>
              </a:p>
            </p:txBody>
          </p:sp>
          <p:sp>
            <p:nvSpPr>
              <p:cNvPr id="69" name="Freeform 68"/>
              <p:cNvSpPr/>
              <p:nvPr/>
            </p:nvSpPr>
            <p:spPr>
              <a:xfrm rot="16200000">
                <a:off x="6190943" y="4713798"/>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err="1">
                    <a:solidFill>
                      <a:schemeClr val="bg1"/>
                    </a:solidFill>
                  </a:rPr>
                  <a:t>Cors</a:t>
                </a:r>
                <a:endParaRPr lang="en-US" sz="1100" dirty="0">
                  <a:solidFill>
                    <a:schemeClr val="bg1"/>
                  </a:solidFill>
                </a:endParaRPr>
              </a:p>
            </p:txBody>
          </p:sp>
          <p:sp>
            <p:nvSpPr>
              <p:cNvPr id="70" name="Freeform 69"/>
              <p:cNvSpPr/>
              <p:nvPr/>
            </p:nvSpPr>
            <p:spPr>
              <a:xfrm rot="16200000">
                <a:off x="6190943" y="4625454"/>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Element Traversal</a:t>
                </a:r>
              </a:p>
            </p:txBody>
          </p:sp>
        </p:grpSp>
        <p:grpSp>
          <p:nvGrpSpPr>
            <p:cNvPr id="11" name="Group 10"/>
            <p:cNvGrpSpPr/>
            <p:nvPr/>
          </p:nvGrpSpPr>
          <p:grpSpPr>
            <a:xfrm>
              <a:off x="4510052" y="5485011"/>
              <a:ext cx="1277229" cy="967937"/>
              <a:chOff x="4332140" y="5239592"/>
              <a:chExt cx="1833129" cy="967937"/>
            </a:xfrm>
          </p:grpSpPr>
          <p:sp>
            <p:nvSpPr>
              <p:cNvPr id="50" name="Freeform 49"/>
              <p:cNvSpPr/>
              <p:nvPr/>
            </p:nvSpPr>
            <p:spPr>
              <a:xfrm rot="16200000">
                <a:off x="5206314" y="524857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File API</a:t>
                </a:r>
              </a:p>
            </p:txBody>
          </p:sp>
          <p:sp>
            <p:nvSpPr>
              <p:cNvPr id="51" name="Freeform 50"/>
              <p:cNvSpPr/>
              <p:nvPr/>
            </p:nvSpPr>
            <p:spPr>
              <a:xfrm rot="16200000">
                <a:off x="5206314" y="516051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Index DB</a:t>
                </a:r>
              </a:p>
            </p:txBody>
          </p:sp>
          <p:sp>
            <p:nvSpPr>
              <p:cNvPr id="52" name="Freeform 51"/>
              <p:cNvSpPr/>
              <p:nvPr/>
            </p:nvSpPr>
            <p:spPr>
              <a:xfrm rot="16200000">
                <a:off x="5124645" y="5094716"/>
                <a:ext cx="118248" cy="1703258"/>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1533" tIns="21533" rIns="21533" bIns="21533" numCol="1" spcCol="1270" anchor="ctr" anchorCtr="0">
                <a:noAutofit/>
                <a:sp3d extrusionH="28000" prstMaterial="matte"/>
              </a:bodyPr>
              <a:lstStyle/>
              <a:p>
                <a:pPr defTabSz="222250">
                  <a:lnSpc>
                    <a:spcPct val="70000"/>
                  </a:lnSpc>
                  <a:spcBef>
                    <a:spcPct val="0"/>
                  </a:spcBef>
                </a:pPr>
                <a:r>
                  <a:rPr lang="en-US" sz="1100" dirty="0">
                    <a:solidFill>
                      <a:schemeClr val="bg1"/>
                    </a:solidFill>
                  </a:rPr>
                  <a:t>Programmable HTTP </a:t>
                </a:r>
                <a:br>
                  <a:rPr lang="en-US" sz="1100" dirty="0">
                    <a:solidFill>
                      <a:schemeClr val="bg1"/>
                    </a:solidFill>
                  </a:rPr>
                </a:br>
                <a:r>
                  <a:rPr lang="en-US" sz="1100" dirty="0">
                    <a:solidFill>
                      <a:schemeClr val="bg1"/>
                    </a:solidFill>
                  </a:rPr>
                  <a:t>Caching And Serving</a:t>
                </a:r>
              </a:p>
            </p:txBody>
          </p:sp>
          <p:sp>
            <p:nvSpPr>
              <p:cNvPr id="53" name="Freeform 52"/>
              <p:cNvSpPr/>
              <p:nvPr/>
            </p:nvSpPr>
            <p:spPr>
              <a:xfrm rot="16200000">
                <a:off x="5206311" y="489548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Progress Events</a:t>
                </a:r>
              </a:p>
            </p:txBody>
          </p:sp>
          <p:sp>
            <p:nvSpPr>
              <p:cNvPr id="54" name="Freeform 53"/>
              <p:cNvSpPr/>
              <p:nvPr/>
            </p:nvSpPr>
            <p:spPr>
              <a:xfrm rot="16200000">
                <a:off x="5206311" y="480714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Selectors API</a:t>
                </a:r>
              </a:p>
            </p:txBody>
          </p:sp>
          <p:sp>
            <p:nvSpPr>
              <p:cNvPr id="55" name="Freeform 54"/>
              <p:cNvSpPr/>
              <p:nvPr/>
            </p:nvSpPr>
            <p:spPr>
              <a:xfrm rot="16200000">
                <a:off x="5206311" y="471879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Selectors API L2</a:t>
                </a:r>
              </a:p>
            </p:txBody>
          </p:sp>
          <p:sp>
            <p:nvSpPr>
              <p:cNvPr id="56" name="Freeform 55"/>
              <p:cNvSpPr/>
              <p:nvPr/>
            </p:nvSpPr>
            <p:spPr>
              <a:xfrm rot="16200000">
                <a:off x="5206311" y="463045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Server-sent Events</a:t>
                </a:r>
              </a:p>
            </p:txBody>
          </p:sp>
          <p:sp>
            <p:nvSpPr>
              <p:cNvPr id="57" name="Freeform 56"/>
              <p:cNvSpPr/>
              <p:nvPr/>
            </p:nvSpPr>
            <p:spPr>
              <a:xfrm rot="16200000">
                <a:off x="5206311" y="454210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Uniform Messaging Policy</a:t>
                </a:r>
              </a:p>
            </p:txBody>
          </p:sp>
          <p:sp>
            <p:nvSpPr>
              <p:cNvPr id="58" name="Freeform 57"/>
              <p:cNvSpPr/>
              <p:nvPr/>
            </p:nvSpPr>
            <p:spPr>
              <a:xfrm rot="16200000">
                <a:off x="5206311" y="445376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Web DOM Core</a:t>
                </a:r>
              </a:p>
            </p:txBody>
          </p:sp>
          <p:sp>
            <p:nvSpPr>
              <p:cNvPr id="59" name="Freeform 58"/>
              <p:cNvSpPr/>
              <p:nvPr/>
            </p:nvSpPr>
            <p:spPr>
              <a:xfrm rot="16200000">
                <a:off x="5206311" y="436542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Web SQL Database</a:t>
                </a:r>
              </a:p>
            </p:txBody>
          </p:sp>
        </p:grpSp>
        <p:grpSp>
          <p:nvGrpSpPr>
            <p:cNvPr id="12" name="Group 11"/>
            <p:cNvGrpSpPr/>
            <p:nvPr/>
          </p:nvGrpSpPr>
          <p:grpSpPr>
            <a:xfrm>
              <a:off x="3471193" y="5485010"/>
              <a:ext cx="971940" cy="968224"/>
              <a:chOff x="9039006" y="2092670"/>
              <a:chExt cx="1833126" cy="968224"/>
            </a:xfrm>
          </p:grpSpPr>
          <p:sp>
            <p:nvSpPr>
              <p:cNvPr id="39" name="Freeform 38"/>
              <p:cNvSpPr/>
              <p:nvPr/>
            </p:nvSpPr>
            <p:spPr>
              <a:xfrm rot="16200000">
                <a:off x="9913177" y="210194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Web IDL</a:t>
                </a:r>
              </a:p>
            </p:txBody>
          </p:sp>
          <p:sp>
            <p:nvSpPr>
              <p:cNvPr id="40" name="Freeform 39"/>
              <p:cNvSpPr/>
              <p:nvPr/>
            </p:nvSpPr>
            <p:spPr>
              <a:xfrm rot="16200000">
                <a:off x="9913177" y="201359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Web Sockets API</a:t>
                </a:r>
              </a:p>
            </p:txBody>
          </p:sp>
          <p:sp>
            <p:nvSpPr>
              <p:cNvPr id="41" name="Freeform 40"/>
              <p:cNvSpPr/>
              <p:nvPr/>
            </p:nvSpPr>
            <p:spPr>
              <a:xfrm rot="16200000">
                <a:off x="9913177" y="192525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Web Storage</a:t>
                </a:r>
              </a:p>
            </p:txBody>
          </p:sp>
          <p:sp>
            <p:nvSpPr>
              <p:cNvPr id="42" name="Freeform 41"/>
              <p:cNvSpPr/>
              <p:nvPr/>
            </p:nvSpPr>
            <p:spPr>
              <a:xfrm rot="16200000">
                <a:off x="9913177" y="183690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Web Workers</a:t>
                </a:r>
              </a:p>
            </p:txBody>
          </p:sp>
          <p:sp>
            <p:nvSpPr>
              <p:cNvPr id="43" name="Freeform 42"/>
              <p:cNvSpPr/>
              <p:nvPr/>
            </p:nvSpPr>
            <p:spPr>
              <a:xfrm rot="16200000">
                <a:off x="9913177" y="174856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err="1">
                    <a:solidFill>
                      <a:schemeClr val="bg1"/>
                    </a:solidFill>
                  </a:rPr>
                  <a:t>Xmlhttprequest</a:t>
                </a:r>
                <a:endParaRPr lang="en-US" sz="1100" dirty="0">
                  <a:solidFill>
                    <a:schemeClr val="bg1"/>
                  </a:solidFill>
                </a:endParaRPr>
              </a:p>
            </p:txBody>
          </p:sp>
          <p:sp>
            <p:nvSpPr>
              <p:cNvPr id="44" name="Freeform 43"/>
              <p:cNvSpPr/>
              <p:nvPr/>
            </p:nvSpPr>
            <p:spPr>
              <a:xfrm rot="16200000">
                <a:off x="9913177" y="166021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err="1">
                    <a:solidFill>
                      <a:schemeClr val="bg1"/>
                    </a:solidFill>
                  </a:rPr>
                  <a:t>Xmlhttprequest</a:t>
                </a:r>
                <a:r>
                  <a:rPr lang="en-US" sz="1100" dirty="0">
                    <a:solidFill>
                      <a:schemeClr val="bg1"/>
                    </a:solidFill>
                  </a:rPr>
                  <a:t> L2</a:t>
                </a:r>
              </a:p>
            </p:txBody>
          </p:sp>
          <p:sp>
            <p:nvSpPr>
              <p:cNvPr id="45" name="Freeform 44"/>
              <p:cNvSpPr/>
              <p:nvPr/>
            </p:nvSpPr>
            <p:spPr>
              <a:xfrm rot="16200000">
                <a:off x="9913177" y="157187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Dom L1</a:t>
                </a:r>
              </a:p>
            </p:txBody>
          </p:sp>
          <p:sp>
            <p:nvSpPr>
              <p:cNvPr id="46" name="Freeform 45"/>
              <p:cNvSpPr/>
              <p:nvPr/>
            </p:nvSpPr>
            <p:spPr>
              <a:xfrm rot="16200000">
                <a:off x="9913177" y="148353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DOM L2 Core</a:t>
                </a:r>
              </a:p>
            </p:txBody>
          </p:sp>
          <p:sp>
            <p:nvSpPr>
              <p:cNvPr id="47" name="Freeform 46"/>
              <p:cNvSpPr/>
              <p:nvPr/>
            </p:nvSpPr>
            <p:spPr>
              <a:xfrm rot="16200000">
                <a:off x="9913177" y="139518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DOM L2 Views</a:t>
                </a:r>
              </a:p>
            </p:txBody>
          </p:sp>
          <p:sp>
            <p:nvSpPr>
              <p:cNvPr id="48" name="Freeform 47"/>
              <p:cNvSpPr/>
              <p:nvPr/>
            </p:nvSpPr>
            <p:spPr>
              <a:xfrm rot="16200000">
                <a:off x="9913177" y="130684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DOM L2 Events</a:t>
                </a:r>
              </a:p>
            </p:txBody>
          </p:sp>
          <p:sp>
            <p:nvSpPr>
              <p:cNvPr id="49" name="Freeform 48"/>
              <p:cNvSpPr/>
              <p:nvPr/>
            </p:nvSpPr>
            <p:spPr>
              <a:xfrm rot="16200000">
                <a:off x="9913177" y="121849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DOM L2 Style</a:t>
                </a:r>
              </a:p>
            </p:txBody>
          </p:sp>
        </p:grpSp>
        <p:grpSp>
          <p:nvGrpSpPr>
            <p:cNvPr id="13" name="Group 12"/>
            <p:cNvGrpSpPr/>
            <p:nvPr/>
          </p:nvGrpSpPr>
          <p:grpSpPr>
            <a:xfrm>
              <a:off x="1909427" y="5489069"/>
              <a:ext cx="1494849" cy="973590"/>
              <a:chOff x="1773715" y="5234225"/>
              <a:chExt cx="1833126" cy="973590"/>
            </a:xfrm>
          </p:grpSpPr>
          <p:grpSp>
            <p:nvGrpSpPr>
              <p:cNvPr id="26" name="Group 25"/>
              <p:cNvGrpSpPr/>
              <p:nvPr/>
            </p:nvGrpSpPr>
            <p:grpSpPr>
              <a:xfrm>
                <a:off x="1773715" y="5946344"/>
                <a:ext cx="1833126" cy="261471"/>
                <a:chOff x="3381155" y="5760728"/>
                <a:chExt cx="1833126" cy="261471"/>
              </a:xfrm>
            </p:grpSpPr>
            <p:sp>
              <p:nvSpPr>
                <p:cNvPr id="36" name="Freeform 35"/>
                <p:cNvSpPr/>
                <p:nvPr/>
              </p:nvSpPr>
              <p:spPr>
                <a:xfrm rot="16200000">
                  <a:off x="4255326" y="506324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DOM L2 Traversal And Range</a:t>
                  </a:r>
                </a:p>
              </p:txBody>
            </p:sp>
            <p:sp>
              <p:nvSpPr>
                <p:cNvPr id="37" name="Freeform 36"/>
                <p:cNvSpPr/>
                <p:nvPr/>
              </p:nvSpPr>
              <p:spPr>
                <a:xfrm rot="16200000">
                  <a:off x="4255326" y="497490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Dom L2 Html</a:t>
                  </a:r>
                </a:p>
              </p:txBody>
            </p:sp>
            <p:sp>
              <p:nvSpPr>
                <p:cNvPr id="38" name="Freeform 37"/>
                <p:cNvSpPr/>
                <p:nvPr/>
              </p:nvSpPr>
              <p:spPr>
                <a:xfrm rot="16200000">
                  <a:off x="4255326" y="488655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DOM L3 Core</a:t>
                  </a:r>
                </a:p>
              </p:txBody>
            </p:sp>
          </p:grpSp>
          <p:grpSp>
            <p:nvGrpSpPr>
              <p:cNvPr id="27" name="Group 26"/>
              <p:cNvGrpSpPr/>
              <p:nvPr/>
            </p:nvGrpSpPr>
            <p:grpSpPr>
              <a:xfrm>
                <a:off x="1773715" y="5234225"/>
                <a:ext cx="1833126" cy="706752"/>
                <a:chOff x="1773715" y="5193508"/>
                <a:chExt cx="1833126" cy="706752"/>
              </a:xfrm>
            </p:grpSpPr>
            <p:sp>
              <p:nvSpPr>
                <p:cNvPr id="28" name="Freeform 27"/>
                <p:cNvSpPr/>
                <p:nvPr/>
              </p:nvSpPr>
              <p:spPr>
                <a:xfrm rot="16200000">
                  <a:off x="2647886" y="494130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DOM L3 Events</a:t>
                  </a:r>
                </a:p>
              </p:txBody>
            </p:sp>
            <p:sp>
              <p:nvSpPr>
                <p:cNvPr id="29" name="Freeform 28"/>
                <p:cNvSpPr/>
                <p:nvPr/>
              </p:nvSpPr>
              <p:spPr>
                <a:xfrm rot="16200000">
                  <a:off x="2647886" y="485296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DOM L3 Load And Save</a:t>
                  </a:r>
                </a:p>
              </p:txBody>
            </p:sp>
            <p:sp>
              <p:nvSpPr>
                <p:cNvPr id="30" name="Freeform 29"/>
                <p:cNvSpPr/>
                <p:nvPr/>
              </p:nvSpPr>
              <p:spPr>
                <a:xfrm rot="16200000">
                  <a:off x="2647886" y="476461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DOM L3 Validation</a:t>
                  </a:r>
                </a:p>
              </p:txBody>
            </p:sp>
            <p:sp>
              <p:nvSpPr>
                <p:cNvPr id="31" name="Freeform 30"/>
                <p:cNvSpPr/>
                <p:nvPr/>
              </p:nvSpPr>
              <p:spPr>
                <a:xfrm rot="16200000">
                  <a:off x="2647886" y="467627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DOM L3 </a:t>
                  </a:r>
                  <a:r>
                    <a:rPr lang="en-US" sz="1100" dirty="0" err="1">
                      <a:solidFill>
                        <a:schemeClr val="bg1"/>
                      </a:solidFill>
                    </a:rPr>
                    <a:t>Xpath</a:t>
                  </a:r>
                  <a:endParaRPr lang="en-US" sz="1100" dirty="0">
                    <a:solidFill>
                      <a:schemeClr val="bg1"/>
                    </a:solidFill>
                  </a:endParaRPr>
                </a:p>
              </p:txBody>
            </p:sp>
            <p:sp>
              <p:nvSpPr>
                <p:cNvPr id="32" name="Freeform 31"/>
                <p:cNvSpPr/>
                <p:nvPr/>
              </p:nvSpPr>
              <p:spPr>
                <a:xfrm rot="16200000">
                  <a:off x="2647886" y="458793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DOM L3 Views And Formatting</a:t>
                  </a:r>
                </a:p>
              </p:txBody>
            </p:sp>
            <p:sp>
              <p:nvSpPr>
                <p:cNvPr id="33" name="Freeform 32"/>
                <p:cNvSpPr/>
                <p:nvPr/>
              </p:nvSpPr>
              <p:spPr>
                <a:xfrm rot="16200000">
                  <a:off x="2647886" y="449958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DOM L3 Abstract Schemas</a:t>
                  </a:r>
                </a:p>
              </p:txBody>
            </p:sp>
            <p:sp>
              <p:nvSpPr>
                <p:cNvPr id="34" name="Freeform 33"/>
                <p:cNvSpPr/>
                <p:nvPr/>
              </p:nvSpPr>
              <p:spPr>
                <a:xfrm rot="16200000">
                  <a:off x="2647886" y="440768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Document Structure</a:t>
                  </a:r>
                </a:p>
              </p:txBody>
            </p:sp>
            <p:sp>
              <p:nvSpPr>
                <p:cNvPr id="35" name="Freeform 34"/>
                <p:cNvSpPr/>
                <p:nvPr/>
              </p:nvSpPr>
              <p:spPr>
                <a:xfrm rot="16200000">
                  <a:off x="2647886" y="431933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Basic Shapes</a:t>
                  </a:r>
                </a:p>
              </p:txBody>
            </p:sp>
          </p:grpSp>
        </p:grpSp>
        <p:grpSp>
          <p:nvGrpSpPr>
            <p:cNvPr id="14" name="Group 13"/>
            <p:cNvGrpSpPr/>
            <p:nvPr/>
          </p:nvGrpSpPr>
          <p:grpSpPr>
            <a:xfrm>
              <a:off x="707462" y="5489070"/>
              <a:ext cx="1135046" cy="971785"/>
              <a:chOff x="517524" y="5234225"/>
              <a:chExt cx="1833126" cy="971785"/>
            </a:xfrm>
          </p:grpSpPr>
          <p:sp>
            <p:nvSpPr>
              <p:cNvPr id="15" name="Freeform 14"/>
              <p:cNvSpPr/>
              <p:nvPr/>
            </p:nvSpPr>
            <p:spPr>
              <a:xfrm rot="16200000">
                <a:off x="1391695" y="524705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Paths</a:t>
                </a:r>
              </a:p>
            </p:txBody>
          </p:sp>
          <p:sp>
            <p:nvSpPr>
              <p:cNvPr id="16" name="Freeform 15"/>
              <p:cNvSpPr/>
              <p:nvPr/>
            </p:nvSpPr>
            <p:spPr>
              <a:xfrm rot="16200000">
                <a:off x="1391695" y="515871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Text</a:t>
                </a:r>
              </a:p>
            </p:txBody>
          </p:sp>
          <p:sp>
            <p:nvSpPr>
              <p:cNvPr id="17" name="Freeform 16"/>
              <p:cNvSpPr/>
              <p:nvPr/>
            </p:nvSpPr>
            <p:spPr>
              <a:xfrm rot="16200000">
                <a:off x="1391695" y="507036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Transforms</a:t>
                </a:r>
              </a:p>
            </p:txBody>
          </p:sp>
          <p:sp>
            <p:nvSpPr>
              <p:cNvPr id="18" name="Freeform 17"/>
              <p:cNvSpPr/>
              <p:nvPr/>
            </p:nvSpPr>
            <p:spPr>
              <a:xfrm rot="16200000">
                <a:off x="1391695" y="498202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Painting, Filling, Color</a:t>
                </a:r>
              </a:p>
            </p:txBody>
          </p:sp>
          <p:sp>
            <p:nvSpPr>
              <p:cNvPr id="19" name="Freeform 18"/>
              <p:cNvSpPr/>
              <p:nvPr/>
            </p:nvSpPr>
            <p:spPr>
              <a:xfrm rot="16200000">
                <a:off x="1391695" y="489367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Scripting</a:t>
                </a:r>
              </a:p>
            </p:txBody>
          </p:sp>
          <p:sp>
            <p:nvSpPr>
              <p:cNvPr id="20" name="Freeform 19"/>
              <p:cNvSpPr/>
              <p:nvPr/>
            </p:nvSpPr>
            <p:spPr>
              <a:xfrm rot="16200000">
                <a:off x="1391695" y="480533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Styling</a:t>
                </a:r>
              </a:p>
            </p:txBody>
          </p:sp>
          <p:sp>
            <p:nvSpPr>
              <p:cNvPr id="21" name="Freeform 20"/>
              <p:cNvSpPr/>
              <p:nvPr/>
            </p:nvSpPr>
            <p:spPr>
              <a:xfrm rot="16200000">
                <a:off x="1391695" y="471699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Gradients And Patterns</a:t>
                </a:r>
              </a:p>
            </p:txBody>
          </p:sp>
          <p:sp>
            <p:nvSpPr>
              <p:cNvPr id="22" name="Freeform 21"/>
              <p:cNvSpPr/>
              <p:nvPr/>
            </p:nvSpPr>
            <p:spPr>
              <a:xfrm rot="16200000">
                <a:off x="1391695" y="462864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err="1">
                    <a:solidFill>
                      <a:schemeClr val="bg1"/>
                    </a:solidFill>
                  </a:rPr>
                  <a:t>Smil</a:t>
                </a:r>
                <a:endParaRPr lang="en-US" sz="1100" dirty="0">
                  <a:solidFill>
                    <a:schemeClr val="bg1"/>
                  </a:solidFill>
                </a:endParaRPr>
              </a:p>
            </p:txBody>
          </p:sp>
          <p:sp>
            <p:nvSpPr>
              <p:cNvPr id="23" name="Freeform 22"/>
              <p:cNvSpPr/>
              <p:nvPr/>
            </p:nvSpPr>
            <p:spPr>
              <a:xfrm rot="16200000">
                <a:off x="1391695" y="454030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Fonts</a:t>
                </a:r>
              </a:p>
            </p:txBody>
          </p:sp>
          <p:sp>
            <p:nvSpPr>
              <p:cNvPr id="24" name="Freeform 23"/>
              <p:cNvSpPr/>
              <p:nvPr/>
            </p:nvSpPr>
            <p:spPr>
              <a:xfrm rot="16200000">
                <a:off x="1391695" y="445195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Filters</a:t>
                </a:r>
              </a:p>
            </p:txBody>
          </p:sp>
          <p:sp>
            <p:nvSpPr>
              <p:cNvPr id="25" name="Freeform 24"/>
              <p:cNvSpPr/>
              <p:nvPr/>
            </p:nvSpPr>
            <p:spPr>
              <a:xfrm rot="16200000">
                <a:off x="1391695" y="436005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defTabSz="311150">
                  <a:lnSpc>
                    <a:spcPct val="90000"/>
                  </a:lnSpc>
                  <a:spcBef>
                    <a:spcPct val="0"/>
                  </a:spcBef>
                  <a:spcAft>
                    <a:spcPct val="35000"/>
                  </a:spcAft>
                </a:pPr>
                <a:r>
                  <a:rPr lang="en-US" sz="1100" dirty="0">
                    <a:solidFill>
                      <a:schemeClr val="bg1"/>
                    </a:solidFill>
                  </a:rPr>
                  <a:t>Geolocation API</a:t>
                </a:r>
              </a:p>
            </p:txBody>
          </p:sp>
        </p:grpSp>
      </p:grpSp>
      <p:sp>
        <p:nvSpPr>
          <p:cNvPr id="5" name="Rectangle 4"/>
          <p:cNvSpPr/>
          <p:nvPr/>
        </p:nvSpPr>
        <p:spPr>
          <a:xfrm rot="16200000">
            <a:off x="5763338" y="-4561233"/>
            <a:ext cx="793664" cy="11569567"/>
          </a:xfrm>
          <a:prstGeom prst="rect">
            <a:avLst/>
          </a:prstGeom>
          <a:solidFill>
            <a:schemeClr val="tx2"/>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49916" tIns="49916" rIns="49916" bIns="49916" numCol="1" spcCol="1270" anchor="ctr" anchorCtr="0">
            <a:noAutofit/>
            <a:sp3d extrusionH="28000" prstMaterial="matte"/>
          </a:bodyPr>
          <a:lstStyle/>
          <a:p>
            <a:pPr algn="ctr" defTabSz="311150">
              <a:lnSpc>
                <a:spcPct val="90000"/>
              </a:lnSpc>
              <a:spcBef>
                <a:spcPct val="0"/>
              </a:spcBef>
              <a:spcAft>
                <a:spcPct val="35000"/>
              </a:spcAft>
            </a:pPr>
            <a:r>
              <a:rPr lang="en-US" sz="2800" dirty="0" err="1"/>
              <a:t>ECMAScript</a:t>
            </a:r>
            <a:r>
              <a:rPr lang="en-US" sz="2800" dirty="0"/>
              <a:t>  </a:t>
            </a:r>
            <a:r>
              <a:rPr lang="en-US" sz="2800" dirty="0" smtClean="0"/>
              <a:t>262 APIs</a:t>
            </a:r>
            <a:endParaRPr lang="en-US" sz="2800" dirty="0"/>
          </a:p>
        </p:txBody>
      </p:sp>
    </p:spTree>
    <p:extLst>
      <p:ext uri="{BB962C8B-B14F-4D97-AF65-F5344CB8AC3E}">
        <p14:creationId xmlns:p14="http://schemas.microsoft.com/office/powerpoint/2010/main" val="4084306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798" y="10096"/>
            <a:ext cx="11079822" cy="1325563"/>
          </a:xfrm>
        </p:spPr>
        <p:txBody>
          <a:bodyPr/>
          <a:lstStyle/>
          <a:p>
            <a:r>
              <a:rPr lang="en-US" dirty="0" smtClean="0"/>
              <a:t>Building with standards</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11</a:t>
            </a:fld>
            <a:endParaRPr lang="en-US"/>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953918097"/>
              </p:ext>
            </p:extLst>
          </p:nvPr>
        </p:nvGraphicFramePr>
        <p:xfrm>
          <a:off x="555625" y="1889125"/>
          <a:ext cx="11080750" cy="421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07374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0096"/>
            <a:ext cx="11079822" cy="1325563"/>
          </a:xfrm>
        </p:spPr>
        <p:txBody>
          <a:bodyPr>
            <a:normAutofit/>
          </a:bodyPr>
          <a:lstStyle/>
          <a:p>
            <a:r>
              <a:rPr lang="en-US" dirty="0" smtClean="0"/>
              <a:t>New HTML5 Markup Elements</a:t>
            </a:r>
            <a:endParaRPr lang="en-US" dirty="0"/>
          </a:p>
        </p:txBody>
      </p:sp>
      <p:grpSp>
        <p:nvGrpSpPr>
          <p:cNvPr id="9" name="Group 8"/>
          <p:cNvGrpSpPr/>
          <p:nvPr/>
        </p:nvGrpSpPr>
        <p:grpSpPr>
          <a:xfrm>
            <a:off x="677518" y="1750246"/>
            <a:ext cx="5373779" cy="1758655"/>
            <a:chOff x="469830" y="1264164"/>
            <a:chExt cx="5373779" cy="1758655"/>
          </a:xfrm>
        </p:grpSpPr>
        <p:sp>
          <p:nvSpPr>
            <p:cNvPr id="6" name="TextBox 5"/>
            <p:cNvSpPr txBox="1"/>
            <p:nvPr/>
          </p:nvSpPr>
          <p:spPr>
            <a:xfrm>
              <a:off x="469830" y="1945601"/>
              <a:ext cx="5373779" cy="1077218"/>
            </a:xfrm>
            <a:prstGeom prst="rect">
              <a:avLst/>
            </a:prstGeom>
            <a:solidFill>
              <a:schemeClr val="tx2"/>
            </a:solidFill>
          </p:spPr>
          <p:txBody>
            <a:bodyPr wrap="none" rtlCol="0">
              <a:spAutoFit/>
            </a:bodyPr>
            <a:lstStyle/>
            <a:p>
              <a:r>
                <a:rPr lang="en-US" sz="3200" dirty="0" smtClean="0">
                  <a:solidFill>
                    <a:schemeClr val="bg1"/>
                  </a:solidFill>
                </a:rPr>
                <a:t>&lt;div class=“header”&gt;&lt;/div&gt;</a:t>
              </a:r>
            </a:p>
            <a:p>
              <a:r>
                <a:rPr lang="en-US" sz="3200" dirty="0" smtClean="0">
                  <a:solidFill>
                    <a:schemeClr val="bg1"/>
                  </a:solidFill>
                </a:rPr>
                <a:t>&lt;div class=“</a:t>
              </a:r>
              <a:r>
                <a:rPr lang="en-US" sz="3200" dirty="0" err="1" smtClean="0">
                  <a:solidFill>
                    <a:schemeClr val="bg1"/>
                  </a:solidFill>
                </a:rPr>
                <a:t>nav</a:t>
              </a:r>
              <a:r>
                <a:rPr lang="en-US" sz="3200" dirty="0" smtClean="0">
                  <a:solidFill>
                    <a:schemeClr val="bg1"/>
                  </a:solidFill>
                </a:rPr>
                <a:t>”&gt;&lt;/div&gt;</a:t>
              </a:r>
              <a:endParaRPr lang="en-US" sz="3200" dirty="0">
                <a:solidFill>
                  <a:schemeClr val="bg1"/>
                </a:solidFill>
              </a:endParaRPr>
            </a:p>
          </p:txBody>
        </p:sp>
        <p:sp>
          <p:nvSpPr>
            <p:cNvPr id="7" name="TextBox 6"/>
            <p:cNvSpPr txBox="1"/>
            <p:nvPr/>
          </p:nvSpPr>
          <p:spPr>
            <a:xfrm>
              <a:off x="469830" y="1264164"/>
              <a:ext cx="5368406" cy="707886"/>
            </a:xfrm>
            <a:prstGeom prst="rect">
              <a:avLst/>
            </a:prstGeom>
            <a:solidFill>
              <a:srgbClr val="1D4380"/>
            </a:solidFill>
          </p:spPr>
          <p:txBody>
            <a:bodyPr wrap="square" rtlCol="0">
              <a:spAutoFit/>
            </a:bodyPr>
            <a:lstStyle/>
            <a:p>
              <a:r>
                <a:rPr lang="en-US" sz="4000" dirty="0" smtClean="0">
                  <a:solidFill>
                    <a:schemeClr val="tx1">
                      <a:lumMod val="60000"/>
                      <a:lumOff val="40000"/>
                    </a:schemeClr>
                  </a:solidFill>
                </a:rPr>
                <a:t>From this:</a:t>
              </a:r>
              <a:endParaRPr lang="en-US" sz="4000" dirty="0">
                <a:solidFill>
                  <a:schemeClr val="tx1">
                    <a:lumMod val="60000"/>
                    <a:lumOff val="40000"/>
                  </a:schemeClr>
                </a:solidFill>
              </a:endParaRPr>
            </a:p>
          </p:txBody>
        </p:sp>
      </p:grpSp>
      <p:grpSp>
        <p:nvGrpSpPr>
          <p:cNvPr id="13" name="Group 12"/>
          <p:cNvGrpSpPr/>
          <p:nvPr/>
        </p:nvGrpSpPr>
        <p:grpSpPr>
          <a:xfrm>
            <a:off x="6045924" y="4016901"/>
            <a:ext cx="5368406" cy="1758655"/>
            <a:chOff x="469830" y="1264164"/>
            <a:chExt cx="5368406" cy="1758655"/>
          </a:xfrm>
        </p:grpSpPr>
        <p:sp>
          <p:nvSpPr>
            <p:cNvPr id="14" name="TextBox 13"/>
            <p:cNvSpPr txBox="1"/>
            <p:nvPr/>
          </p:nvSpPr>
          <p:spPr>
            <a:xfrm>
              <a:off x="469830" y="1945601"/>
              <a:ext cx="5368406" cy="1077218"/>
            </a:xfrm>
            <a:prstGeom prst="rect">
              <a:avLst/>
            </a:prstGeom>
            <a:solidFill>
              <a:schemeClr val="tx2"/>
            </a:solidFill>
          </p:spPr>
          <p:txBody>
            <a:bodyPr wrap="square" rtlCol="0">
              <a:spAutoFit/>
            </a:bodyPr>
            <a:lstStyle/>
            <a:p>
              <a:r>
                <a:rPr lang="en-US" sz="3200" dirty="0" smtClean="0">
                  <a:solidFill>
                    <a:schemeClr val="bg1"/>
                  </a:solidFill>
                </a:rPr>
                <a:t>&lt;header&gt;&lt;/header&gt;</a:t>
              </a:r>
            </a:p>
            <a:p>
              <a:r>
                <a:rPr lang="en-US" sz="3200" dirty="0" smtClean="0">
                  <a:solidFill>
                    <a:schemeClr val="bg1"/>
                  </a:solidFill>
                </a:rPr>
                <a:t>&lt;</a:t>
              </a:r>
              <a:r>
                <a:rPr lang="en-US" sz="3200" dirty="0" err="1" smtClean="0">
                  <a:solidFill>
                    <a:schemeClr val="bg1"/>
                  </a:solidFill>
                </a:rPr>
                <a:t>nav</a:t>
              </a:r>
              <a:r>
                <a:rPr lang="en-US" sz="3200" dirty="0" smtClean="0">
                  <a:solidFill>
                    <a:schemeClr val="bg1"/>
                  </a:solidFill>
                </a:rPr>
                <a:t>&gt;&lt;/</a:t>
              </a:r>
              <a:r>
                <a:rPr lang="en-US" sz="3200" dirty="0" err="1" smtClean="0">
                  <a:solidFill>
                    <a:schemeClr val="bg1"/>
                  </a:solidFill>
                </a:rPr>
                <a:t>nav</a:t>
              </a:r>
              <a:r>
                <a:rPr lang="en-US" sz="3200" dirty="0" smtClean="0">
                  <a:solidFill>
                    <a:schemeClr val="bg1"/>
                  </a:solidFill>
                </a:rPr>
                <a:t>&gt;</a:t>
              </a:r>
              <a:endParaRPr lang="en-US" sz="3200" dirty="0">
                <a:solidFill>
                  <a:schemeClr val="bg1"/>
                </a:solidFill>
              </a:endParaRPr>
            </a:p>
          </p:txBody>
        </p:sp>
        <p:sp>
          <p:nvSpPr>
            <p:cNvPr id="15" name="TextBox 14"/>
            <p:cNvSpPr txBox="1"/>
            <p:nvPr/>
          </p:nvSpPr>
          <p:spPr>
            <a:xfrm>
              <a:off x="469830" y="1264164"/>
              <a:ext cx="5368406" cy="707886"/>
            </a:xfrm>
            <a:prstGeom prst="rect">
              <a:avLst/>
            </a:prstGeom>
            <a:solidFill>
              <a:srgbClr val="1D4380"/>
            </a:solidFill>
          </p:spPr>
          <p:txBody>
            <a:bodyPr wrap="square" rtlCol="0">
              <a:spAutoFit/>
            </a:bodyPr>
            <a:lstStyle/>
            <a:p>
              <a:r>
                <a:rPr lang="en-US" sz="4000" dirty="0" smtClean="0">
                  <a:solidFill>
                    <a:schemeClr val="tx1">
                      <a:lumMod val="60000"/>
                      <a:lumOff val="40000"/>
                    </a:schemeClr>
                  </a:solidFill>
                </a:rPr>
                <a:t>To this:</a:t>
              </a:r>
              <a:endParaRPr lang="en-US" sz="4000" dirty="0">
                <a:solidFill>
                  <a:schemeClr val="tx1">
                    <a:lumMod val="60000"/>
                    <a:lumOff val="40000"/>
                  </a:schemeClr>
                </a:solidFill>
              </a:endParaRPr>
            </a:p>
          </p:txBody>
        </p:sp>
      </p:grpSp>
    </p:spTree>
    <p:extLst>
      <p:ext uri="{BB962C8B-B14F-4D97-AF65-F5344CB8AC3E}">
        <p14:creationId xmlns:p14="http://schemas.microsoft.com/office/powerpoint/2010/main" val="4151519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0096"/>
            <a:ext cx="11079822" cy="1325563"/>
          </a:xfrm>
        </p:spPr>
        <p:txBody>
          <a:bodyPr>
            <a:normAutofit/>
          </a:bodyPr>
          <a:lstStyle/>
          <a:p>
            <a:r>
              <a:rPr lang="en-US" dirty="0" smtClean="0"/>
              <a:t>New HTML5 Markup Elements</a:t>
            </a:r>
            <a:endParaRPr lang="en-US" dirty="0"/>
          </a:p>
        </p:txBody>
      </p:sp>
      <p:graphicFrame>
        <p:nvGraphicFramePr>
          <p:cNvPr id="4" name="Diagram 3"/>
          <p:cNvGraphicFramePr/>
          <p:nvPr>
            <p:extLst>
              <p:ext uri="{D42A27DB-BD31-4B8C-83A1-F6EECF244321}">
                <p14:modId xmlns:p14="http://schemas.microsoft.com/office/powerpoint/2010/main" val="3748250630"/>
              </p:ext>
            </p:extLst>
          </p:nvPr>
        </p:nvGraphicFramePr>
        <p:xfrm>
          <a:off x="267516" y="851420"/>
          <a:ext cx="11677742" cy="5549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4"/>
          <p:cNvSpPr txBox="1">
            <a:spLocks/>
          </p:cNvSpPr>
          <p:nvPr/>
        </p:nvSpPr>
        <p:spPr>
          <a:xfrm>
            <a:off x="668423" y="1335659"/>
            <a:ext cx="10864572"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Why?</a:t>
            </a:r>
            <a:endParaRPr lang="en-US" dirty="0">
              <a:solidFill>
                <a:schemeClr val="bg1"/>
              </a:solidFill>
            </a:endParaRPr>
          </a:p>
        </p:txBody>
      </p:sp>
    </p:spTree>
    <p:extLst>
      <p:ext uri="{BB962C8B-B14F-4D97-AF65-F5344CB8AC3E}">
        <p14:creationId xmlns:p14="http://schemas.microsoft.com/office/powerpoint/2010/main" val="373635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Bootstrap</a:t>
            </a:r>
            <a:endParaRPr lang="en-US" dirty="0"/>
          </a:p>
        </p:txBody>
      </p:sp>
      <p:sp>
        <p:nvSpPr>
          <p:cNvPr id="2" name="Text Placeholder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673357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8" y="1628"/>
            <a:ext cx="11079822" cy="1325563"/>
          </a:xfrm>
        </p:spPr>
        <p:txBody>
          <a:bodyPr>
            <a:normAutofit/>
          </a:bodyPr>
          <a:lstStyle/>
          <a:p>
            <a:r>
              <a:rPr lang="en-US" dirty="0" smtClean="0"/>
              <a:t>Bootstrap – Why use it?</a:t>
            </a:r>
            <a:endParaRPr lang="en-US" dirty="0"/>
          </a:p>
        </p:txBody>
      </p:sp>
      <p:sp>
        <p:nvSpPr>
          <p:cNvPr id="2" name="Content Placeholder 1"/>
          <p:cNvSpPr>
            <a:spLocks noGrp="1"/>
          </p:cNvSpPr>
          <p:nvPr>
            <p:ph idx="1"/>
          </p:nvPr>
        </p:nvSpPr>
        <p:spPr/>
        <p:txBody>
          <a:bodyPr/>
          <a:lstStyle/>
          <a:p>
            <a:pPr lvl="0" fontAlgn="ctr"/>
            <a:r>
              <a:rPr lang="en-US" dirty="0"/>
              <a:t>CSS is can be tricky</a:t>
            </a:r>
          </a:p>
          <a:p>
            <a:pPr lvl="0" fontAlgn="ctr"/>
            <a:r>
              <a:rPr lang="en-US" dirty="0"/>
              <a:t>Cross browser support can be a challenge</a:t>
            </a:r>
          </a:p>
          <a:p>
            <a:pPr lvl="0" fontAlgn="ctr"/>
            <a:r>
              <a:rPr lang="en-US" dirty="0"/>
              <a:t>Solves basic tasks (e.g. page layout without tables)</a:t>
            </a:r>
          </a:p>
          <a:p>
            <a:pPr lvl="0" fontAlgn="ctr"/>
            <a:r>
              <a:rPr lang="en-US" dirty="0"/>
              <a:t>Bootstrap 3 makes it easier</a:t>
            </a:r>
          </a:p>
          <a:p>
            <a:endParaRPr lang="en-US" dirty="0"/>
          </a:p>
        </p:txBody>
      </p:sp>
    </p:spTree>
    <p:extLst>
      <p:ext uri="{BB962C8B-B14F-4D97-AF65-F5344CB8AC3E}">
        <p14:creationId xmlns:p14="http://schemas.microsoft.com/office/powerpoint/2010/main" val="3328671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8" y="1628"/>
            <a:ext cx="11079822" cy="1325563"/>
          </a:xfrm>
        </p:spPr>
        <p:txBody>
          <a:bodyPr>
            <a:normAutofit/>
          </a:bodyPr>
          <a:lstStyle/>
          <a:p>
            <a:r>
              <a:rPr lang="en-US" dirty="0"/>
              <a:t>Bootstrap Features</a:t>
            </a:r>
          </a:p>
        </p:txBody>
      </p:sp>
      <p:sp>
        <p:nvSpPr>
          <p:cNvPr id="2" name="Content Placeholder 1"/>
          <p:cNvSpPr>
            <a:spLocks noGrp="1"/>
          </p:cNvSpPr>
          <p:nvPr>
            <p:ph idx="1"/>
          </p:nvPr>
        </p:nvSpPr>
        <p:spPr/>
        <p:txBody>
          <a:bodyPr>
            <a:normAutofit lnSpcReduction="10000"/>
          </a:bodyPr>
          <a:lstStyle/>
          <a:p>
            <a:r>
              <a:rPr lang="en-US" dirty="0"/>
              <a:t>Theme Support </a:t>
            </a:r>
          </a:p>
          <a:p>
            <a:r>
              <a:rPr lang="en-US" dirty="0"/>
              <a:t>Responsive</a:t>
            </a:r>
          </a:p>
          <a:p>
            <a:r>
              <a:rPr lang="en-US" dirty="0" smtClean="0"/>
              <a:t>Grid system</a:t>
            </a:r>
            <a:endParaRPr lang="en-US" dirty="0"/>
          </a:p>
          <a:p>
            <a:r>
              <a:rPr lang="en-US" dirty="0"/>
              <a:t>Components</a:t>
            </a:r>
          </a:p>
          <a:p>
            <a:pPr lvl="1"/>
            <a:r>
              <a:rPr lang="en-US" sz="3000" dirty="0"/>
              <a:t>Pagination</a:t>
            </a:r>
          </a:p>
          <a:p>
            <a:pPr lvl="1"/>
            <a:r>
              <a:rPr lang="en-US" sz="3000" dirty="0"/>
              <a:t>Buttons</a:t>
            </a:r>
          </a:p>
          <a:p>
            <a:pPr lvl="1"/>
            <a:r>
              <a:rPr lang="en-US" sz="3000" dirty="0"/>
              <a:t>Modal</a:t>
            </a:r>
          </a:p>
          <a:p>
            <a:r>
              <a:rPr lang="en-US" dirty="0"/>
              <a:t>Great Visual Studio support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1118" y="1198486"/>
            <a:ext cx="4572000" cy="3266917"/>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1205" y="2002789"/>
            <a:ext cx="4572000" cy="300737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5703" y="2522549"/>
            <a:ext cx="1737360" cy="3163215"/>
          </a:xfrm>
          <a:prstGeom prst="rect">
            <a:avLst/>
          </a:prstGeom>
        </p:spPr>
      </p:pic>
    </p:spTree>
    <p:extLst>
      <p:ext uri="{BB962C8B-B14F-4D97-AF65-F5344CB8AC3E}">
        <p14:creationId xmlns:p14="http://schemas.microsoft.com/office/powerpoint/2010/main" val="10571564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8" y="10096"/>
            <a:ext cx="11079822" cy="1325563"/>
          </a:xfrm>
        </p:spPr>
        <p:txBody>
          <a:bodyPr>
            <a:normAutofit/>
          </a:bodyPr>
          <a:lstStyle/>
          <a:p>
            <a:r>
              <a:rPr lang="en-US" dirty="0" smtClean="0"/>
              <a:t>Bootstrap Grid system</a:t>
            </a:r>
            <a:endParaRPr lang="en-US" dirty="0"/>
          </a:p>
        </p:txBody>
      </p:sp>
      <p:sp>
        <p:nvSpPr>
          <p:cNvPr id="3" name="Content Placeholder 2"/>
          <p:cNvSpPr>
            <a:spLocks noGrp="1"/>
          </p:cNvSpPr>
          <p:nvPr>
            <p:ph idx="1"/>
          </p:nvPr>
        </p:nvSpPr>
        <p:spPr/>
        <p:txBody>
          <a:bodyPr>
            <a:normAutofit/>
          </a:bodyPr>
          <a:lstStyle/>
          <a:p>
            <a:r>
              <a:rPr lang="en-US" dirty="0"/>
              <a:t>Bootstrap works on a grid</a:t>
            </a:r>
          </a:p>
          <a:p>
            <a:r>
              <a:rPr lang="en-US" dirty="0"/>
              <a:t>The grid has 12 columns</a:t>
            </a:r>
          </a:p>
          <a:p>
            <a:r>
              <a:rPr lang="en-US" dirty="0"/>
              <a:t>There are four grids</a:t>
            </a:r>
          </a:p>
          <a:p>
            <a:pPr lvl="1"/>
            <a:r>
              <a:rPr lang="en-US" dirty="0"/>
              <a:t>One grid for each screen size</a:t>
            </a:r>
          </a:p>
          <a:p>
            <a:pPr lvl="2"/>
            <a:r>
              <a:rPr lang="en-US" dirty="0"/>
              <a:t>Large (1200px and higher)</a:t>
            </a:r>
          </a:p>
          <a:p>
            <a:pPr lvl="2"/>
            <a:r>
              <a:rPr lang="en-US" dirty="0"/>
              <a:t>Medium (992px-1200px)</a:t>
            </a:r>
          </a:p>
          <a:p>
            <a:pPr lvl="2"/>
            <a:r>
              <a:rPr lang="en-US" dirty="0"/>
              <a:t>Small (768px-991px)</a:t>
            </a:r>
          </a:p>
          <a:p>
            <a:pPr lvl="2"/>
            <a:r>
              <a:rPr lang="en-US" dirty="0"/>
              <a:t>Extra small (less than 768px)</a:t>
            </a:r>
          </a:p>
          <a:p>
            <a:endParaRPr lang="en-US" dirty="0"/>
          </a:p>
        </p:txBody>
      </p:sp>
    </p:spTree>
    <p:extLst>
      <p:ext uri="{BB962C8B-B14F-4D97-AF65-F5344CB8AC3E}">
        <p14:creationId xmlns:p14="http://schemas.microsoft.com/office/powerpoint/2010/main" val="22010794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8" y="1629"/>
            <a:ext cx="11079822" cy="1325563"/>
          </a:xfrm>
        </p:spPr>
        <p:txBody>
          <a:bodyPr>
            <a:normAutofit/>
          </a:bodyPr>
          <a:lstStyle/>
          <a:p>
            <a:r>
              <a:rPr lang="en-US" dirty="0" smtClean="0"/>
              <a:t>Bootstrap Grid system</a:t>
            </a:r>
            <a:endParaRPr lang="en-US" dirty="0"/>
          </a:p>
        </p:txBody>
      </p:sp>
      <p:graphicFrame>
        <p:nvGraphicFramePr>
          <p:cNvPr id="5" name="Content Placeholder 6"/>
          <p:cNvGraphicFramePr>
            <a:graphicFrameLocks/>
          </p:cNvGraphicFramePr>
          <p:nvPr>
            <p:extLst/>
          </p:nvPr>
        </p:nvGraphicFramePr>
        <p:xfrm>
          <a:off x="448752" y="1543874"/>
          <a:ext cx="11294496" cy="3770253"/>
        </p:xfrm>
        <a:graphic>
          <a:graphicData uri="http://schemas.openxmlformats.org/drawingml/2006/table">
            <a:tbl>
              <a:tblPr firstRow="1" bandRow="1">
                <a:tableStyleId>{125E5076-3810-47DD-B79F-674D7AD40C01}</a:tableStyleId>
              </a:tblPr>
              <a:tblGrid>
                <a:gridCol w="1990150"/>
                <a:gridCol w="2504160"/>
                <a:gridCol w="2109436"/>
                <a:gridCol w="137719"/>
                <a:gridCol w="2189036"/>
                <a:gridCol w="116840"/>
                <a:gridCol w="2247155"/>
              </a:tblGrid>
              <a:tr h="847322">
                <a:tc>
                  <a:txBody>
                    <a:bodyPr/>
                    <a:lstStyle/>
                    <a:p>
                      <a:endParaRPr lang="en-US" dirty="0"/>
                    </a:p>
                  </a:txBody>
                  <a:tcPr anchor="ctr">
                    <a:solidFill>
                      <a:srgbClr val="1D4380"/>
                    </a:solidFill>
                  </a:tcPr>
                </a:tc>
                <a:tc>
                  <a:txBody>
                    <a:bodyPr/>
                    <a:lstStyle/>
                    <a:p>
                      <a:r>
                        <a:rPr lang="en-US" dirty="0"/>
                        <a:t>Extra small devices Phones (&lt;768px) </a:t>
                      </a:r>
                    </a:p>
                  </a:txBody>
                  <a:tcPr anchor="ctr">
                    <a:solidFill>
                      <a:srgbClr val="1D4380"/>
                    </a:solidFill>
                  </a:tcPr>
                </a:tc>
                <a:tc>
                  <a:txBody>
                    <a:bodyPr/>
                    <a:lstStyle/>
                    <a:p>
                      <a:r>
                        <a:rPr lang="en-US" dirty="0"/>
                        <a:t>Small devices Tablets (≥768px) </a:t>
                      </a:r>
                    </a:p>
                  </a:txBody>
                  <a:tcPr anchor="ctr">
                    <a:solidFill>
                      <a:srgbClr val="1D4380"/>
                    </a:solidFill>
                  </a:tcPr>
                </a:tc>
                <a:tc gridSpan="2">
                  <a:txBody>
                    <a:bodyPr/>
                    <a:lstStyle/>
                    <a:p>
                      <a:r>
                        <a:rPr lang="en-US" dirty="0"/>
                        <a:t>Medium devices Desktops (≥992px) </a:t>
                      </a:r>
                    </a:p>
                  </a:txBody>
                  <a:tcPr anchor="ctr">
                    <a:solidFill>
                      <a:srgbClr val="1D4380"/>
                    </a:solidFill>
                  </a:tcPr>
                </a:tc>
                <a:tc hMerge="1">
                  <a:txBody>
                    <a:bodyPr/>
                    <a:lstStyle/>
                    <a:p>
                      <a:endParaRPr lang="en-US" dirty="0"/>
                    </a:p>
                  </a:txBody>
                  <a:tcPr anchor="ctr"/>
                </a:tc>
                <a:tc gridSpan="2">
                  <a:txBody>
                    <a:bodyPr/>
                    <a:lstStyle/>
                    <a:p>
                      <a:r>
                        <a:rPr lang="en-US" dirty="0"/>
                        <a:t>Large devices Desktops (≥1200px) </a:t>
                      </a:r>
                    </a:p>
                  </a:txBody>
                  <a:tcPr anchor="ctr">
                    <a:solidFill>
                      <a:srgbClr val="1D4380"/>
                    </a:solidFill>
                  </a:tcPr>
                </a:tc>
                <a:tc hMerge="1">
                  <a:txBody>
                    <a:bodyPr/>
                    <a:lstStyle/>
                    <a:p>
                      <a:endParaRPr lang="en-US" dirty="0"/>
                    </a:p>
                  </a:txBody>
                  <a:tcPr anchor="ctr"/>
                </a:tc>
              </a:tr>
              <a:tr h="502011">
                <a:tc>
                  <a:txBody>
                    <a:bodyPr/>
                    <a:lstStyle/>
                    <a:p>
                      <a:r>
                        <a:rPr lang="en-US" dirty="0"/>
                        <a:t>Grid behavior</a:t>
                      </a:r>
                      <a:endParaRPr lang="en-US" dirty="0">
                        <a:solidFill>
                          <a:srgbClr val="0171B0"/>
                        </a:solidFill>
                      </a:endParaRPr>
                    </a:p>
                  </a:txBody>
                  <a:tcPr anchor="ctr"/>
                </a:tc>
                <a:tc>
                  <a:txBody>
                    <a:bodyPr/>
                    <a:lstStyle/>
                    <a:p>
                      <a:r>
                        <a:rPr lang="en-US" dirty="0"/>
                        <a:t>Horizontal at all times</a:t>
                      </a:r>
                      <a:endParaRPr lang="en-US" dirty="0">
                        <a:solidFill>
                          <a:srgbClr val="0171B0"/>
                        </a:solidFill>
                      </a:endParaRPr>
                    </a:p>
                  </a:txBody>
                  <a:tcPr anchor="ctr"/>
                </a:tc>
                <a:tc gridSpan="5">
                  <a:txBody>
                    <a:bodyPr/>
                    <a:lstStyle/>
                    <a:p>
                      <a:r>
                        <a:rPr lang="en-US" dirty="0"/>
                        <a:t>Collapsed to start, horizontal above breakpoints</a:t>
                      </a:r>
                      <a:endParaRPr lang="en-US" dirty="0">
                        <a:solidFill>
                          <a:srgbClr val="0171B0"/>
                        </a:solidFill>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84184">
                <a:tc>
                  <a:txBody>
                    <a:bodyPr/>
                    <a:lstStyle/>
                    <a:p>
                      <a:r>
                        <a:rPr lang="en-US" dirty="0"/>
                        <a:t>Container width</a:t>
                      </a:r>
                      <a:endParaRPr lang="en-US" dirty="0">
                        <a:solidFill>
                          <a:srgbClr val="0171B0"/>
                        </a:solidFill>
                      </a:endParaRPr>
                    </a:p>
                  </a:txBody>
                  <a:tcPr anchor="ctr"/>
                </a:tc>
                <a:tc>
                  <a:txBody>
                    <a:bodyPr/>
                    <a:lstStyle/>
                    <a:p>
                      <a:r>
                        <a:rPr lang="en-US" dirty="0"/>
                        <a:t>None (auto)</a:t>
                      </a:r>
                      <a:endParaRPr lang="en-US" dirty="0">
                        <a:solidFill>
                          <a:srgbClr val="0171B0"/>
                        </a:solidFill>
                      </a:endParaRPr>
                    </a:p>
                  </a:txBody>
                  <a:tcPr anchor="ctr"/>
                </a:tc>
                <a:tc gridSpan="2">
                  <a:txBody>
                    <a:bodyPr/>
                    <a:lstStyle/>
                    <a:p>
                      <a:r>
                        <a:rPr lang="en-US"/>
                        <a:t>750px</a:t>
                      </a:r>
                      <a:endParaRPr lang="en-US">
                        <a:solidFill>
                          <a:srgbClr val="0171B0"/>
                        </a:solidFill>
                      </a:endParaRPr>
                    </a:p>
                  </a:txBody>
                  <a:tcPr anchor="ctr"/>
                </a:tc>
                <a:tc hMerge="1">
                  <a:txBody>
                    <a:bodyPr/>
                    <a:lstStyle/>
                    <a:p>
                      <a:endParaRPr lang="en-US"/>
                    </a:p>
                  </a:txBody>
                  <a:tcPr/>
                </a:tc>
                <a:tc gridSpan="2">
                  <a:txBody>
                    <a:bodyPr/>
                    <a:lstStyle/>
                    <a:p>
                      <a:r>
                        <a:rPr lang="en-US"/>
                        <a:t>970px</a:t>
                      </a:r>
                      <a:endParaRPr lang="en-US">
                        <a:solidFill>
                          <a:srgbClr val="0171B0"/>
                        </a:solidFill>
                      </a:endParaRPr>
                    </a:p>
                  </a:txBody>
                  <a:tcPr anchor="ctr"/>
                </a:tc>
                <a:tc hMerge="1">
                  <a:txBody>
                    <a:bodyPr/>
                    <a:lstStyle/>
                    <a:p>
                      <a:endParaRPr lang="en-US"/>
                    </a:p>
                  </a:txBody>
                  <a:tcPr/>
                </a:tc>
                <a:tc>
                  <a:txBody>
                    <a:bodyPr/>
                    <a:lstStyle/>
                    <a:p>
                      <a:r>
                        <a:rPr lang="en-US" dirty="0"/>
                        <a:t>1170px</a:t>
                      </a:r>
                      <a:endParaRPr lang="en-US" dirty="0">
                        <a:solidFill>
                          <a:srgbClr val="0171B0"/>
                        </a:solidFill>
                      </a:endParaRPr>
                    </a:p>
                  </a:txBody>
                  <a:tcPr anchor="ctr"/>
                </a:tc>
              </a:tr>
              <a:tr h="484184">
                <a:tc>
                  <a:txBody>
                    <a:bodyPr/>
                    <a:lstStyle/>
                    <a:p>
                      <a:r>
                        <a:rPr lang="en-US"/>
                        <a:t>Class prefix</a:t>
                      </a:r>
                      <a:endParaRPr lang="en-US">
                        <a:solidFill>
                          <a:srgbClr val="0171B0"/>
                        </a:solidFill>
                      </a:endParaRPr>
                    </a:p>
                  </a:txBody>
                  <a:tcPr anchor="ctr"/>
                </a:tc>
                <a:tc>
                  <a:txBody>
                    <a:bodyPr/>
                    <a:lstStyle/>
                    <a:p>
                      <a:r>
                        <a:rPr lang="en-US" dirty="0"/>
                        <a:t>.col-</a:t>
                      </a:r>
                      <a:r>
                        <a:rPr lang="en-US" dirty="0" err="1"/>
                        <a:t>xs</a:t>
                      </a:r>
                      <a:r>
                        <a:rPr lang="en-US" dirty="0"/>
                        <a:t>-</a:t>
                      </a:r>
                      <a:endParaRPr lang="en-US" dirty="0">
                        <a:solidFill>
                          <a:srgbClr val="0171B0"/>
                        </a:solidFill>
                      </a:endParaRPr>
                    </a:p>
                  </a:txBody>
                  <a:tcPr anchor="ctr"/>
                </a:tc>
                <a:tc gridSpan="2">
                  <a:txBody>
                    <a:bodyPr/>
                    <a:lstStyle/>
                    <a:p>
                      <a:r>
                        <a:rPr lang="en-US" dirty="0"/>
                        <a:t>.col-</a:t>
                      </a:r>
                      <a:r>
                        <a:rPr lang="en-US" dirty="0" err="1"/>
                        <a:t>sm</a:t>
                      </a:r>
                      <a:r>
                        <a:rPr lang="en-US" dirty="0"/>
                        <a:t>-</a:t>
                      </a:r>
                      <a:endParaRPr lang="en-US" dirty="0">
                        <a:solidFill>
                          <a:srgbClr val="0171B0"/>
                        </a:solidFill>
                      </a:endParaRPr>
                    </a:p>
                  </a:txBody>
                  <a:tcPr anchor="ctr"/>
                </a:tc>
                <a:tc hMerge="1">
                  <a:txBody>
                    <a:bodyPr/>
                    <a:lstStyle/>
                    <a:p>
                      <a:endParaRPr lang="en-US"/>
                    </a:p>
                  </a:txBody>
                  <a:tcPr/>
                </a:tc>
                <a:tc gridSpan="2">
                  <a:txBody>
                    <a:bodyPr/>
                    <a:lstStyle/>
                    <a:p>
                      <a:r>
                        <a:rPr lang="en-US" dirty="0"/>
                        <a:t>.col-md-</a:t>
                      </a:r>
                      <a:endParaRPr lang="en-US" dirty="0">
                        <a:solidFill>
                          <a:srgbClr val="0171B0"/>
                        </a:solidFill>
                      </a:endParaRPr>
                    </a:p>
                  </a:txBody>
                  <a:tcPr anchor="ctr"/>
                </a:tc>
                <a:tc hMerge="1">
                  <a:txBody>
                    <a:bodyPr/>
                    <a:lstStyle/>
                    <a:p>
                      <a:endParaRPr lang="en-US"/>
                    </a:p>
                  </a:txBody>
                  <a:tcPr/>
                </a:tc>
                <a:tc>
                  <a:txBody>
                    <a:bodyPr/>
                    <a:lstStyle/>
                    <a:p>
                      <a:r>
                        <a:rPr lang="en-US" dirty="0"/>
                        <a:t>.col-</a:t>
                      </a:r>
                      <a:r>
                        <a:rPr lang="en-US" dirty="0" err="1"/>
                        <a:t>lg</a:t>
                      </a:r>
                      <a:r>
                        <a:rPr lang="en-US" dirty="0"/>
                        <a:t>-</a:t>
                      </a:r>
                      <a:endParaRPr lang="en-US" dirty="0">
                        <a:solidFill>
                          <a:srgbClr val="0171B0"/>
                        </a:solidFill>
                      </a:endParaRPr>
                    </a:p>
                  </a:txBody>
                  <a:tcPr anchor="ctr"/>
                </a:tc>
              </a:tr>
              <a:tr h="484184">
                <a:tc>
                  <a:txBody>
                    <a:bodyPr/>
                    <a:lstStyle/>
                    <a:p>
                      <a:r>
                        <a:rPr lang="en-US" dirty="0"/>
                        <a:t># of columns</a:t>
                      </a:r>
                      <a:endParaRPr lang="en-US" dirty="0">
                        <a:solidFill>
                          <a:srgbClr val="0171B0"/>
                        </a:solidFill>
                      </a:endParaRPr>
                    </a:p>
                  </a:txBody>
                  <a:tcPr anchor="ctr"/>
                </a:tc>
                <a:tc gridSpan="6">
                  <a:txBody>
                    <a:bodyPr/>
                    <a:lstStyle/>
                    <a:p>
                      <a:r>
                        <a:rPr lang="en-US" dirty="0"/>
                        <a:t>12</a:t>
                      </a:r>
                      <a:endParaRPr lang="en-US" dirty="0">
                        <a:solidFill>
                          <a:srgbClr val="0171B0"/>
                        </a:solidFill>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84184">
                <a:tc>
                  <a:txBody>
                    <a:bodyPr/>
                    <a:lstStyle/>
                    <a:p>
                      <a:r>
                        <a:rPr lang="en-US"/>
                        <a:t>Column width</a:t>
                      </a:r>
                      <a:endParaRPr lang="en-US">
                        <a:solidFill>
                          <a:srgbClr val="0171B0"/>
                        </a:solidFill>
                      </a:endParaRPr>
                    </a:p>
                  </a:txBody>
                  <a:tcPr anchor="ctr"/>
                </a:tc>
                <a:tc>
                  <a:txBody>
                    <a:bodyPr/>
                    <a:lstStyle/>
                    <a:p>
                      <a:r>
                        <a:rPr lang="en-US" dirty="0"/>
                        <a:t>Auto</a:t>
                      </a:r>
                      <a:endParaRPr lang="en-US" dirty="0">
                        <a:solidFill>
                          <a:srgbClr val="0171B0"/>
                        </a:solidFill>
                      </a:endParaRPr>
                    </a:p>
                  </a:txBody>
                  <a:tcPr anchor="ctr"/>
                </a:tc>
                <a:tc gridSpan="2">
                  <a:txBody>
                    <a:bodyPr/>
                    <a:lstStyle/>
                    <a:p>
                      <a:r>
                        <a:rPr lang="en-US" dirty="0"/>
                        <a:t>60px</a:t>
                      </a:r>
                      <a:endParaRPr lang="en-US" dirty="0">
                        <a:solidFill>
                          <a:srgbClr val="0171B0"/>
                        </a:solidFill>
                      </a:endParaRPr>
                    </a:p>
                  </a:txBody>
                  <a:tcPr anchor="ctr"/>
                </a:tc>
                <a:tc hMerge="1">
                  <a:txBody>
                    <a:bodyPr/>
                    <a:lstStyle/>
                    <a:p>
                      <a:endParaRPr lang="en-US"/>
                    </a:p>
                  </a:txBody>
                  <a:tcPr/>
                </a:tc>
                <a:tc gridSpan="2">
                  <a:txBody>
                    <a:bodyPr/>
                    <a:lstStyle/>
                    <a:p>
                      <a:r>
                        <a:rPr lang="en-US" dirty="0"/>
                        <a:t>78px</a:t>
                      </a:r>
                      <a:endParaRPr lang="en-US" dirty="0">
                        <a:solidFill>
                          <a:srgbClr val="0171B0"/>
                        </a:solidFill>
                      </a:endParaRPr>
                    </a:p>
                  </a:txBody>
                  <a:tcPr anchor="ctr"/>
                </a:tc>
                <a:tc hMerge="1">
                  <a:txBody>
                    <a:bodyPr/>
                    <a:lstStyle/>
                    <a:p>
                      <a:endParaRPr lang="en-US"/>
                    </a:p>
                  </a:txBody>
                  <a:tcPr/>
                </a:tc>
                <a:tc>
                  <a:txBody>
                    <a:bodyPr/>
                    <a:lstStyle/>
                    <a:p>
                      <a:r>
                        <a:rPr lang="en-US" dirty="0"/>
                        <a:t>95px</a:t>
                      </a:r>
                      <a:endParaRPr lang="en-US" dirty="0">
                        <a:solidFill>
                          <a:srgbClr val="0171B0"/>
                        </a:solidFill>
                      </a:endParaRPr>
                    </a:p>
                  </a:txBody>
                  <a:tcPr anchor="ctr"/>
                </a:tc>
              </a:tr>
              <a:tr h="484184">
                <a:tc>
                  <a:txBody>
                    <a:bodyPr/>
                    <a:lstStyle/>
                    <a:p>
                      <a:r>
                        <a:rPr lang="en-US"/>
                        <a:t>Gutter width</a:t>
                      </a:r>
                      <a:endParaRPr lang="en-US">
                        <a:solidFill>
                          <a:srgbClr val="0171B0"/>
                        </a:solidFill>
                      </a:endParaRPr>
                    </a:p>
                  </a:txBody>
                  <a:tcPr anchor="ctr"/>
                </a:tc>
                <a:tc gridSpan="6">
                  <a:txBody>
                    <a:bodyPr/>
                    <a:lstStyle/>
                    <a:p>
                      <a:r>
                        <a:rPr lang="en-US" dirty="0"/>
                        <a:t>30px (15px on each side of a column)</a:t>
                      </a:r>
                      <a:endParaRPr lang="en-US" dirty="0">
                        <a:solidFill>
                          <a:srgbClr val="0171B0"/>
                        </a:solidFill>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6" name="Rounded Rectangle 5"/>
          <p:cNvSpPr/>
          <p:nvPr/>
        </p:nvSpPr>
        <p:spPr>
          <a:xfrm>
            <a:off x="8050872" y="5569169"/>
            <a:ext cx="3684856" cy="672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t>Always 12 columns</a:t>
            </a:r>
            <a:endParaRPr lang="en-US" dirty="0"/>
          </a:p>
        </p:txBody>
      </p:sp>
    </p:spTree>
    <p:extLst>
      <p:ext uri="{BB962C8B-B14F-4D97-AF65-F5344CB8AC3E}">
        <p14:creationId xmlns:p14="http://schemas.microsoft.com/office/powerpoint/2010/main" val="4179899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8" y="1629"/>
            <a:ext cx="11079822" cy="1325563"/>
          </a:xfrm>
        </p:spPr>
        <p:txBody>
          <a:bodyPr>
            <a:normAutofit/>
          </a:bodyPr>
          <a:lstStyle/>
          <a:p>
            <a:r>
              <a:rPr lang="en-US" dirty="0" smtClean="0"/>
              <a:t>Bootstrap components</a:t>
            </a:r>
            <a:endParaRPr lang="en-US" dirty="0"/>
          </a:p>
        </p:txBody>
      </p:sp>
      <p:grpSp>
        <p:nvGrpSpPr>
          <p:cNvPr id="2" name="Group 1"/>
          <p:cNvGrpSpPr/>
          <p:nvPr/>
        </p:nvGrpSpPr>
        <p:grpSpPr>
          <a:xfrm>
            <a:off x="667820" y="1231900"/>
            <a:ext cx="10972800" cy="5943599"/>
            <a:chOff x="781050" y="1009650"/>
            <a:chExt cx="11001375" cy="5943599"/>
          </a:xfrm>
        </p:grpSpPr>
        <p:sp>
          <p:nvSpPr>
            <p:cNvPr id="13" name="Rectangle 12"/>
            <p:cNvSpPr/>
            <p:nvPr/>
          </p:nvSpPr>
          <p:spPr>
            <a:xfrm>
              <a:off x="781050" y="1009650"/>
              <a:ext cx="11001375" cy="5943599"/>
            </a:xfrm>
            <a:prstGeom prst="rect">
              <a:avLst/>
            </a:prstGeom>
            <a:solidFill>
              <a:schemeClr val="bg1"/>
            </a:solidFill>
            <a:ln w="12700">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930" y="1642127"/>
              <a:ext cx="2148655" cy="383689"/>
            </a:xfrm>
            <a:prstGeom prst="rect">
              <a:avLst/>
            </a:prstGeom>
          </p:spPr>
        </p:pic>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930" y="1167090"/>
              <a:ext cx="4334471" cy="476315"/>
            </a:xfrm>
            <a:prstGeom prst="rect">
              <a:avLst/>
            </a:prstGeom>
          </p:spPr>
        </p:pic>
        <p:pic>
          <p:nvPicPr>
            <p:cNvPr id="16" name="Picture 1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930" y="2115573"/>
              <a:ext cx="4992430" cy="2679451"/>
            </a:xfrm>
            <a:prstGeom prst="rect">
              <a:avLst/>
            </a:prstGeom>
          </p:spPr>
        </p:pic>
        <p:pic>
          <p:nvPicPr>
            <p:cNvPr id="17" name="Picture 1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7386" y="1178179"/>
              <a:ext cx="2810267" cy="466790"/>
            </a:xfrm>
            <a:prstGeom prst="rect">
              <a:avLst/>
            </a:prstGeom>
          </p:spPr>
        </p:pic>
        <p:pic>
          <p:nvPicPr>
            <p:cNvPr id="18" name="Picture 1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7386" y="1825001"/>
              <a:ext cx="2591162" cy="504895"/>
            </a:xfrm>
            <a:prstGeom prst="rect">
              <a:avLst/>
            </a:prstGeom>
          </p:spPr>
        </p:pic>
        <p:pic>
          <p:nvPicPr>
            <p:cNvPr id="19" name="Picture 18"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7386" y="2422241"/>
              <a:ext cx="5522707" cy="1867486"/>
            </a:xfrm>
            <a:prstGeom prst="rect">
              <a:avLst/>
            </a:prstGeom>
          </p:spPr>
        </p:pic>
        <p:pic>
          <p:nvPicPr>
            <p:cNvPr id="20" name="Picture 19"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7387" y="4405565"/>
              <a:ext cx="5522706" cy="2134379"/>
            </a:xfrm>
            <a:prstGeom prst="rect">
              <a:avLst/>
            </a:prstGeom>
          </p:spPr>
        </p:pic>
        <p:pic>
          <p:nvPicPr>
            <p:cNvPr id="21" name="Picture 20"/>
            <p:cNvPicPr>
              <a:picLocks noChangeAspect="1"/>
            </p:cNvPicPr>
            <p:nvPr/>
          </p:nvPicPr>
          <p:blipFill>
            <a:blip r:embed="rId9"/>
            <a:stretch>
              <a:fillRect/>
            </a:stretch>
          </p:blipFill>
          <p:spPr>
            <a:xfrm>
              <a:off x="9510481" y="1573793"/>
              <a:ext cx="2149612" cy="403639"/>
            </a:xfrm>
            <a:prstGeom prst="rect">
              <a:avLst/>
            </a:prstGeom>
          </p:spPr>
        </p:pic>
        <p:pic>
          <p:nvPicPr>
            <p:cNvPr id="22" name="Picture 21"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7930" y="4949535"/>
              <a:ext cx="4981065" cy="1644351"/>
            </a:xfrm>
            <a:prstGeom prst="rect">
              <a:avLst/>
            </a:prstGeom>
          </p:spPr>
        </p:pic>
      </p:grpSp>
    </p:spTree>
    <p:extLst>
      <p:ext uri="{BB962C8B-B14F-4D97-AF65-F5344CB8AC3E}">
        <p14:creationId xmlns:p14="http://schemas.microsoft.com/office/powerpoint/2010/main" val="175577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Content Placeholder 4"/>
          <p:cNvSpPr>
            <a:spLocks noGrp="1"/>
          </p:cNvSpPr>
          <p:nvPr>
            <p:ph idx="1"/>
          </p:nvPr>
        </p:nvSpPr>
        <p:spPr/>
        <p:txBody>
          <a:bodyPr>
            <a:normAutofit/>
          </a:bodyPr>
          <a:lstStyle/>
          <a:p>
            <a:pPr marL="742950" indent="-742950">
              <a:lnSpc>
                <a:spcPct val="100000"/>
              </a:lnSpc>
              <a:buAutoNum type="arabicParenR"/>
            </a:pPr>
            <a:r>
              <a:rPr lang="en-US" sz="5400" dirty="0" smtClean="0">
                <a:latin typeface="+mj-lt"/>
              </a:rPr>
              <a:t>Modern web standards overview</a:t>
            </a:r>
          </a:p>
          <a:p>
            <a:pPr marL="742950" indent="-742950">
              <a:lnSpc>
                <a:spcPct val="100000"/>
              </a:lnSpc>
              <a:buAutoNum type="arabicParenR"/>
            </a:pPr>
            <a:r>
              <a:rPr lang="en-US" sz="5400" dirty="0" smtClean="0">
                <a:latin typeface="+mj-lt"/>
              </a:rPr>
              <a:t>Introducing Microsoft Edge</a:t>
            </a:r>
          </a:p>
          <a:p>
            <a:pPr marL="742950" indent="-742950">
              <a:lnSpc>
                <a:spcPct val="100000"/>
              </a:lnSpc>
              <a:buFont typeface="Arial" panose="020B0604020202020204" pitchFamily="34" charset="0"/>
              <a:buAutoNum type="arabicParenR"/>
            </a:pPr>
            <a:r>
              <a:rPr lang="en-US" sz="5400" dirty="0">
                <a:latin typeface="+mj-lt"/>
              </a:rPr>
              <a:t>JavaScript </a:t>
            </a:r>
            <a:r>
              <a:rPr lang="en-US" sz="5400" dirty="0" smtClean="0">
                <a:latin typeface="+mj-lt"/>
              </a:rPr>
              <a:t>Libraries </a:t>
            </a:r>
            <a:r>
              <a:rPr lang="en-US" sz="5400" dirty="0">
                <a:latin typeface="+mj-lt"/>
              </a:rPr>
              <a:t>and </a:t>
            </a:r>
            <a:r>
              <a:rPr lang="en-US" sz="5400" dirty="0">
                <a:latin typeface="+mj-lt"/>
              </a:rPr>
              <a:t>Tools</a:t>
            </a:r>
          </a:p>
          <a:p>
            <a:pPr marL="742950" indent="-742950">
              <a:lnSpc>
                <a:spcPct val="100000"/>
              </a:lnSpc>
              <a:buFont typeface="Arial" panose="020B0604020202020204" pitchFamily="34" charset="0"/>
              <a:buAutoNum type="arabicParenR"/>
            </a:pPr>
            <a:r>
              <a:rPr lang="en-US" sz="5400" dirty="0" smtClean="0">
                <a:latin typeface="+mj-lt"/>
              </a:rPr>
              <a:t>Single Page Applications</a:t>
            </a:r>
            <a:endParaRPr lang="en-US" sz="5400" dirty="0">
              <a:latin typeface="+mj-lt"/>
            </a:endParaRPr>
          </a:p>
        </p:txBody>
      </p:sp>
    </p:spTree>
    <p:extLst>
      <p:ext uri="{BB962C8B-B14F-4D97-AF65-F5344CB8AC3E}">
        <p14:creationId xmlns:p14="http://schemas.microsoft.com/office/powerpoint/2010/main" val="30635105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8" y="6921"/>
            <a:ext cx="11079822" cy="1325563"/>
          </a:xfrm>
        </p:spPr>
        <p:txBody>
          <a:bodyPr>
            <a:normAutofit/>
          </a:bodyPr>
          <a:lstStyle/>
          <a:p>
            <a:r>
              <a:rPr lang="en-US" dirty="0" smtClean="0"/>
              <a:t>Bootstrap - Visual Studio support</a:t>
            </a:r>
            <a:endParaRPr lang="en-US" dirty="0"/>
          </a:p>
        </p:txBody>
      </p:sp>
      <p:sp>
        <p:nvSpPr>
          <p:cNvPr id="2" name="Content Placeholder 1"/>
          <p:cNvSpPr>
            <a:spLocks noGrp="1"/>
          </p:cNvSpPr>
          <p:nvPr>
            <p:ph idx="1"/>
          </p:nvPr>
        </p:nvSpPr>
        <p:spPr>
          <a:xfrm>
            <a:off x="560798" y="1876996"/>
            <a:ext cx="5230402" cy="4713005"/>
          </a:xfrm>
        </p:spPr>
        <p:txBody>
          <a:bodyPr>
            <a:normAutofit/>
          </a:bodyPr>
          <a:lstStyle/>
          <a:p>
            <a:pPr marL="0" indent="0">
              <a:buNone/>
            </a:pPr>
            <a:r>
              <a:rPr lang="en-US" dirty="0" smtClean="0"/>
              <a:t>CSS Class IntelliSense</a:t>
            </a:r>
          </a:p>
          <a:p>
            <a:pPr marL="0" indent="0">
              <a:buNone/>
            </a:pPr>
            <a:endParaRPr lang="en-US" sz="2000" dirty="0" smtClean="0"/>
          </a:p>
          <a:p>
            <a:pPr marL="0" indent="0">
              <a:buNone/>
            </a:pPr>
            <a:r>
              <a:rPr lang="en-US" dirty="0" smtClean="0"/>
              <a:t>Updated templates and MVC scaffolding to use Bootstrap classes</a:t>
            </a:r>
          </a:p>
          <a:p>
            <a:pPr marL="0" indent="0">
              <a:buNone/>
            </a:pPr>
            <a:endParaRPr lang="en-US" sz="2000" dirty="0" smtClean="0"/>
          </a:p>
          <a:p>
            <a:pPr marL="0" indent="0">
              <a:buNone/>
            </a:pPr>
            <a:r>
              <a:rPr lang="en-US" dirty="0" smtClean="0"/>
              <a:t>Web Essentials - Missing class detection</a:t>
            </a:r>
          </a:p>
          <a:p>
            <a:pPr marL="0" indent="0">
              <a:buNone/>
            </a:pPr>
            <a:endParaRPr lang="en-US" dirty="0"/>
          </a:p>
        </p:txBody>
      </p:sp>
      <p:pic>
        <p:nvPicPr>
          <p:cNvPr id="5" name="Content Placeholder 3"/>
          <p:cNvPicPr>
            <a:picLocks noChangeAspect="1"/>
          </p:cNvPicPr>
          <p:nvPr/>
        </p:nvPicPr>
        <p:blipFill>
          <a:blip r:embed="rId2"/>
          <a:stretch>
            <a:fillRect/>
          </a:stretch>
        </p:blipFill>
        <p:spPr>
          <a:xfrm>
            <a:off x="5983446" y="1876996"/>
            <a:ext cx="5902167" cy="3283240"/>
          </a:xfrm>
          <a:prstGeom prst="rect">
            <a:avLst/>
          </a:prstGeom>
          <a:ln>
            <a:solidFill>
              <a:srgbClr val="191919"/>
            </a:solidFill>
          </a:ln>
        </p:spPr>
      </p:pic>
      <p:pic>
        <p:nvPicPr>
          <p:cNvPr id="6" name="Content Placeholder 3"/>
          <p:cNvPicPr>
            <a:picLocks noChangeAspect="1"/>
          </p:cNvPicPr>
          <p:nvPr/>
        </p:nvPicPr>
        <p:blipFill>
          <a:blip r:embed="rId3"/>
          <a:stretch>
            <a:fillRect/>
          </a:stretch>
        </p:blipFill>
        <p:spPr>
          <a:xfrm>
            <a:off x="5983446" y="5293221"/>
            <a:ext cx="5902167" cy="1296780"/>
          </a:xfrm>
          <a:prstGeom prst="rect">
            <a:avLst/>
          </a:prstGeom>
          <a:ln>
            <a:solidFill>
              <a:srgbClr val="191919"/>
            </a:solidFill>
          </a:ln>
        </p:spPr>
      </p:pic>
    </p:spTree>
    <p:extLst>
      <p:ext uri="{BB962C8B-B14F-4D97-AF65-F5344CB8AC3E}">
        <p14:creationId xmlns:p14="http://schemas.microsoft.com/office/powerpoint/2010/main" val="5469979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8" y="6921"/>
            <a:ext cx="11079822" cy="1325563"/>
          </a:xfrm>
        </p:spPr>
        <p:txBody>
          <a:bodyPr>
            <a:normAutofit/>
          </a:bodyPr>
          <a:lstStyle/>
          <a:p>
            <a:pPr algn="ctr"/>
            <a:r>
              <a:rPr lang="en-US" u="sng" dirty="0">
                <a:solidFill>
                  <a:srgbClr val="48BAE7"/>
                </a:solidFill>
              </a:rPr>
              <a:t>http://getbootstrap.com/</a:t>
            </a:r>
          </a:p>
        </p:txBody>
      </p:sp>
      <p:pic>
        <p:nvPicPr>
          <p:cNvPr id="26626" name="Picture 2" descr="C:\Users\mvazquez\AppData\Local\Temp\SNAGHTML70c7c8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332484"/>
            <a:ext cx="10972800" cy="9100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014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HTML5 in ASP.NET Templates</a:t>
            </a:r>
            <a:endParaRPr lang="en-US" dirty="0"/>
          </a:p>
        </p:txBody>
      </p:sp>
    </p:spTree>
    <p:extLst>
      <p:ext uri="{BB962C8B-B14F-4D97-AF65-F5344CB8AC3E}">
        <p14:creationId xmlns:p14="http://schemas.microsoft.com/office/powerpoint/2010/main" val="328185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930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Introducing Microsoft Edge</a:t>
            </a:r>
            <a:endParaRPr lang="en-US" dirty="0"/>
          </a:p>
        </p:txBody>
      </p:sp>
      <p:sp>
        <p:nvSpPr>
          <p:cNvPr id="4" name="Subtitle 3"/>
          <p:cNvSpPr>
            <a:spLocks noGrp="1"/>
          </p:cNvSpPr>
          <p:nvPr>
            <p:ph type="subTitle" idx="1"/>
          </p:nvPr>
        </p:nvSpPr>
        <p:spPr/>
        <p:txBody>
          <a:bodyPr/>
          <a:lstStyle/>
          <a:p>
            <a:r>
              <a:rPr lang="en-US" dirty="0" smtClean="0"/>
              <a:t>The browser for doing</a:t>
            </a:r>
            <a:endParaRPr lang="en-US" dirty="0"/>
          </a:p>
        </p:txBody>
      </p:sp>
    </p:spTree>
    <p:extLst>
      <p:ext uri="{BB962C8B-B14F-4D97-AF65-F5344CB8AC3E}">
        <p14:creationId xmlns:p14="http://schemas.microsoft.com/office/powerpoint/2010/main" val="219266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545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title"/>
          </p:nvPr>
        </p:nvSpPr>
        <p:spPr>
          <a:xfrm>
            <a:off x="560798" y="-2604"/>
            <a:ext cx="11079822" cy="1325563"/>
          </a:xfrm>
        </p:spPr>
        <p:txBody>
          <a:bodyPr/>
          <a:lstStyle/>
          <a:p>
            <a:r>
              <a:rPr lang="en-US" dirty="0"/>
              <a:t>Rendering engines overview</a:t>
            </a:r>
          </a:p>
        </p:txBody>
      </p:sp>
      <p:grpSp>
        <p:nvGrpSpPr>
          <p:cNvPr id="57" name="Group 56"/>
          <p:cNvGrpSpPr/>
          <p:nvPr/>
        </p:nvGrpSpPr>
        <p:grpSpPr>
          <a:xfrm>
            <a:off x="440227" y="2171538"/>
            <a:ext cx="11565546" cy="2972125"/>
            <a:chOff x="440227" y="2171538"/>
            <a:chExt cx="11565546" cy="2972125"/>
          </a:xfrm>
        </p:grpSpPr>
        <p:grpSp>
          <p:nvGrpSpPr>
            <p:cNvPr id="5" name="Group 4"/>
            <p:cNvGrpSpPr/>
            <p:nvPr/>
          </p:nvGrpSpPr>
          <p:grpSpPr>
            <a:xfrm>
              <a:off x="440227" y="2171538"/>
              <a:ext cx="2743200" cy="2972125"/>
              <a:chOff x="440227" y="2171538"/>
              <a:chExt cx="2743200" cy="2972125"/>
            </a:xfrm>
          </p:grpSpPr>
          <p:pic>
            <p:nvPicPr>
              <p:cNvPr id="45" name="Picture 6" descr="C:\Users\jweber\Microsoft\Internet Explorer\Artwork\IE9 Artwork\IE-symbol_rgb_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0227" y="2214277"/>
                <a:ext cx="612648" cy="568479"/>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1052875" y="2171538"/>
                <a:ext cx="1828800" cy="646331"/>
              </a:xfrm>
              <a:prstGeom prst="rect">
                <a:avLst/>
              </a:prstGeom>
              <a:noFill/>
            </p:spPr>
            <p:txBody>
              <a:bodyPr wrap="square" rtlCol="0">
                <a:spAutoFit/>
              </a:bodyPr>
              <a:lstStyle/>
              <a:p>
                <a:pPr algn="ctr" defTabSz="914377"/>
                <a:r>
                  <a:rPr lang="en-US" dirty="0">
                    <a:solidFill>
                      <a:schemeClr val="bg1"/>
                    </a:solidFill>
                    <a:latin typeface="Segoe UI Semibold" panose="020B0702040204020203" pitchFamily="34" charset="0"/>
                    <a:cs typeface="Segoe UI Semibold" panose="020B0702040204020203" pitchFamily="34" charset="0"/>
                  </a:rPr>
                  <a:t>Browser</a:t>
                </a:r>
              </a:p>
              <a:p>
                <a:pPr algn="ctr" defTabSz="914377"/>
                <a:r>
                  <a:rPr lang="en-US" dirty="0">
                    <a:solidFill>
                      <a:schemeClr val="bg1"/>
                    </a:solidFill>
                    <a:latin typeface="Segoe UI Semilight" panose="020B0402040204020203" pitchFamily="34" charset="0"/>
                    <a:cs typeface="Segoe UI Semilight" panose="020B0402040204020203" pitchFamily="34" charset="0"/>
                  </a:rPr>
                  <a:t>Internet Explorer</a:t>
                </a:r>
              </a:p>
            </p:txBody>
          </p:sp>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0227" y="2973054"/>
                <a:ext cx="2743200" cy="2170609"/>
              </a:xfrm>
              <a:prstGeom prst="rect">
                <a:avLst/>
              </a:prstGeom>
            </p:spPr>
          </p:pic>
          <p:sp>
            <p:nvSpPr>
              <p:cNvPr id="48" name="TextBox 47"/>
              <p:cNvSpPr txBox="1"/>
              <p:nvPr/>
            </p:nvSpPr>
            <p:spPr>
              <a:xfrm>
                <a:off x="821227" y="3811253"/>
                <a:ext cx="1981200" cy="707886"/>
              </a:xfrm>
              <a:prstGeom prst="rect">
                <a:avLst/>
              </a:prstGeom>
              <a:noFill/>
            </p:spPr>
            <p:txBody>
              <a:bodyPr wrap="square" rtlCol="0">
                <a:spAutoFit/>
              </a:bodyPr>
              <a:lstStyle/>
              <a:p>
                <a:pPr algn="ctr" defTabSz="914377"/>
                <a:r>
                  <a:rPr lang="en-US" sz="2000" b="1" dirty="0">
                    <a:solidFill>
                      <a:srgbClr val="FFC000"/>
                    </a:solidFill>
                    <a:latin typeface="Segoe UI Semibold" panose="020B0702040204020203" pitchFamily="34" charset="0"/>
                    <a:cs typeface="Segoe UI Semibold" panose="020B0702040204020203" pitchFamily="34" charset="0"/>
                  </a:rPr>
                  <a:t>Web Platform</a:t>
                </a:r>
              </a:p>
              <a:p>
                <a:pPr algn="ctr" defTabSz="914377"/>
                <a:r>
                  <a:rPr lang="en-US" sz="2000" b="1" dirty="0">
                    <a:solidFill>
                      <a:srgbClr val="FFC000"/>
                    </a:solidFill>
                    <a:latin typeface="Segoe UI Semibold" panose="020B0702040204020203" pitchFamily="34" charset="0"/>
                    <a:cs typeface="Segoe UI Semibold" panose="020B0702040204020203" pitchFamily="34" charset="0"/>
                  </a:rPr>
                  <a:t>Trident</a:t>
                </a:r>
              </a:p>
            </p:txBody>
          </p:sp>
          <p:sp>
            <p:nvSpPr>
              <p:cNvPr id="49" name="Rectangle 48"/>
              <p:cNvSpPr/>
              <p:nvPr/>
            </p:nvSpPr>
            <p:spPr>
              <a:xfrm>
                <a:off x="495301" y="3200401"/>
                <a:ext cx="2635250" cy="1889124"/>
              </a:xfrm>
              <a:prstGeom prst="rect">
                <a:avLst/>
              </a:prstGeom>
              <a:noFill/>
              <a:ln w="1016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grpSp>
        <p:grpSp>
          <p:nvGrpSpPr>
            <p:cNvPr id="6" name="Group 5"/>
            <p:cNvGrpSpPr/>
            <p:nvPr/>
          </p:nvGrpSpPr>
          <p:grpSpPr>
            <a:xfrm>
              <a:off x="3381009" y="2171538"/>
              <a:ext cx="2743200" cy="2972125"/>
              <a:chOff x="3381009" y="2171538"/>
              <a:chExt cx="2743200" cy="2972125"/>
            </a:xfrm>
          </p:grpSpPr>
          <p:sp>
            <p:nvSpPr>
              <p:cNvPr id="41" name="TextBox 40"/>
              <p:cNvSpPr txBox="1"/>
              <p:nvPr/>
            </p:nvSpPr>
            <p:spPr>
              <a:xfrm>
                <a:off x="3838209" y="2171538"/>
                <a:ext cx="1828800" cy="646331"/>
              </a:xfrm>
              <a:prstGeom prst="rect">
                <a:avLst/>
              </a:prstGeom>
              <a:noFill/>
            </p:spPr>
            <p:txBody>
              <a:bodyPr wrap="square" rtlCol="0">
                <a:spAutoFit/>
              </a:bodyPr>
              <a:lstStyle/>
              <a:p>
                <a:pPr algn="ctr" defTabSz="914377"/>
                <a:r>
                  <a:rPr lang="en-US" b="1" dirty="0">
                    <a:solidFill>
                      <a:schemeClr val="bg1"/>
                    </a:solidFill>
                    <a:latin typeface="Segoe UI Semibold" panose="020B0702040204020203" pitchFamily="34" charset="0"/>
                    <a:cs typeface="Segoe UI Semibold" panose="020B0702040204020203" pitchFamily="34" charset="0"/>
                  </a:rPr>
                  <a:t>Browser</a:t>
                </a:r>
              </a:p>
              <a:p>
                <a:pPr algn="ctr" defTabSz="914377"/>
                <a:r>
                  <a:rPr lang="en-US" dirty="0">
                    <a:solidFill>
                      <a:schemeClr val="bg1"/>
                    </a:solidFill>
                    <a:latin typeface="Segoe UI Semilight" panose="020B0402040204020203" pitchFamily="34" charset="0"/>
                    <a:cs typeface="Segoe UI Semilight" panose="020B0402040204020203" pitchFamily="34" charset="0"/>
                  </a:rPr>
                  <a:t>Chrome</a:t>
                </a:r>
              </a:p>
            </p:txBody>
          </p:sp>
          <p:pic>
            <p:nvPicPr>
              <p:cNvPr id="43" name="Picture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81009" y="2990156"/>
                <a:ext cx="2743200" cy="2153507"/>
              </a:xfrm>
              <a:prstGeom prst="rect">
                <a:avLst/>
              </a:prstGeom>
            </p:spPr>
          </p:pic>
          <p:sp>
            <p:nvSpPr>
              <p:cNvPr id="44" name="TextBox 43"/>
              <p:cNvSpPr txBox="1"/>
              <p:nvPr/>
            </p:nvSpPr>
            <p:spPr>
              <a:xfrm>
                <a:off x="3782791" y="3828355"/>
                <a:ext cx="1939636" cy="707886"/>
              </a:xfrm>
              <a:prstGeom prst="rect">
                <a:avLst/>
              </a:prstGeom>
              <a:noFill/>
            </p:spPr>
            <p:txBody>
              <a:bodyPr wrap="square" rtlCol="0">
                <a:spAutoFit/>
              </a:bodyPr>
              <a:lstStyle/>
              <a:p>
                <a:pPr algn="ctr" defTabSz="914377"/>
                <a:r>
                  <a:rPr lang="en-US" sz="2000" b="1" dirty="0">
                    <a:solidFill>
                      <a:srgbClr val="FFC000"/>
                    </a:solidFill>
                    <a:latin typeface="Segoe UI Semibold" panose="020B0702040204020203" pitchFamily="34" charset="0"/>
                    <a:cs typeface="Segoe UI Semibold" panose="020B0702040204020203" pitchFamily="34" charset="0"/>
                  </a:rPr>
                  <a:t>Web Platform</a:t>
                </a:r>
              </a:p>
              <a:p>
                <a:pPr algn="ctr" defTabSz="914377"/>
                <a:r>
                  <a:rPr lang="en-US" sz="2000" b="1" dirty="0">
                    <a:solidFill>
                      <a:srgbClr val="FFC000"/>
                    </a:solidFill>
                    <a:latin typeface="Segoe UI Semibold" panose="020B0702040204020203" pitchFamily="34" charset="0"/>
                    <a:cs typeface="Segoe UI Semibold" panose="020B0702040204020203" pitchFamily="34" charset="0"/>
                  </a:rPr>
                  <a:t>Blink</a:t>
                </a:r>
              </a:p>
            </p:txBody>
          </p:sp>
          <p:pic>
            <p:nvPicPr>
              <p:cNvPr id="15371" name="Picture 11" descr="http://41.media.tumblr.com/60d6aed9f846d6231d269d6c75c84770/tumblr_mog1ed3eWb1svlv8bo1_1280.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83818" y="2188379"/>
                <a:ext cx="612648" cy="612648"/>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p:cNvSpPr/>
              <p:nvPr/>
            </p:nvSpPr>
            <p:spPr>
              <a:xfrm>
                <a:off x="3440784" y="3244850"/>
                <a:ext cx="2623465" cy="1844675"/>
              </a:xfrm>
              <a:prstGeom prst="rect">
                <a:avLst/>
              </a:prstGeom>
              <a:noFill/>
              <a:ln w="1016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grpSp>
        <p:grpSp>
          <p:nvGrpSpPr>
            <p:cNvPr id="56" name="Group 55"/>
            <p:cNvGrpSpPr/>
            <p:nvPr/>
          </p:nvGrpSpPr>
          <p:grpSpPr>
            <a:xfrm>
              <a:off x="6321791" y="2171538"/>
              <a:ext cx="2743200" cy="2955023"/>
              <a:chOff x="6321791" y="2171538"/>
              <a:chExt cx="2743200" cy="2955023"/>
            </a:xfrm>
          </p:grpSpPr>
          <p:pic>
            <p:nvPicPr>
              <p:cNvPr id="38" name="Picture 37"/>
              <p:cNvPicPr>
                <a:picLocks noChangeAspect="1"/>
              </p:cNvPicPr>
              <p:nvPr/>
            </p:nvPicPr>
            <p:blipFill>
              <a:blip r:embed="rId11"/>
              <a:stretch>
                <a:fillRect/>
              </a:stretch>
            </p:blipFill>
            <p:spPr>
              <a:xfrm>
                <a:off x="6321791" y="2973054"/>
                <a:ext cx="2743200" cy="2153507"/>
              </a:xfrm>
              <a:prstGeom prst="rect">
                <a:avLst/>
              </a:prstGeom>
            </p:spPr>
          </p:pic>
          <p:pic>
            <p:nvPicPr>
              <p:cNvPr id="15373" name="Picture 13" descr="https://help.blackboard.com/@api/deki/files/16681/safari.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321791" y="2184357"/>
                <a:ext cx="612648" cy="61264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6778991" y="2171538"/>
                <a:ext cx="1828800" cy="646331"/>
              </a:xfrm>
              <a:prstGeom prst="rect">
                <a:avLst/>
              </a:prstGeom>
              <a:noFill/>
            </p:spPr>
            <p:txBody>
              <a:bodyPr wrap="square" rtlCol="0">
                <a:spAutoFit/>
              </a:bodyPr>
              <a:lstStyle/>
              <a:p>
                <a:pPr algn="ctr" defTabSz="914377"/>
                <a:r>
                  <a:rPr lang="en-US" b="1" dirty="0">
                    <a:solidFill>
                      <a:schemeClr val="bg1"/>
                    </a:solidFill>
                    <a:latin typeface="Segoe UI Semibold" panose="020B0702040204020203" pitchFamily="34" charset="0"/>
                    <a:cs typeface="Segoe UI Semibold" panose="020B0702040204020203" pitchFamily="34" charset="0"/>
                  </a:rPr>
                  <a:t>Browser</a:t>
                </a:r>
              </a:p>
              <a:p>
                <a:pPr algn="ctr" defTabSz="914377"/>
                <a:r>
                  <a:rPr lang="en-US" dirty="0">
                    <a:solidFill>
                      <a:schemeClr val="bg1"/>
                    </a:solidFill>
                    <a:latin typeface="Segoe UI Semilight" panose="020B0402040204020203" pitchFamily="34" charset="0"/>
                    <a:cs typeface="Segoe UI Semilight" panose="020B0402040204020203" pitchFamily="34" charset="0"/>
                  </a:rPr>
                  <a:t>Safari</a:t>
                </a:r>
              </a:p>
            </p:txBody>
          </p:sp>
          <p:sp>
            <p:nvSpPr>
              <p:cNvPr id="39" name="TextBox 38"/>
              <p:cNvSpPr txBox="1"/>
              <p:nvPr/>
            </p:nvSpPr>
            <p:spPr>
              <a:xfrm>
                <a:off x="6723573" y="3811253"/>
                <a:ext cx="1939636" cy="707886"/>
              </a:xfrm>
              <a:prstGeom prst="rect">
                <a:avLst/>
              </a:prstGeom>
              <a:noFill/>
            </p:spPr>
            <p:txBody>
              <a:bodyPr wrap="square" rtlCol="0">
                <a:spAutoFit/>
              </a:bodyPr>
              <a:lstStyle/>
              <a:p>
                <a:pPr algn="ctr" defTabSz="914377"/>
                <a:r>
                  <a:rPr lang="en-US" sz="2000" b="1" dirty="0">
                    <a:solidFill>
                      <a:srgbClr val="FFC000"/>
                    </a:solidFill>
                    <a:latin typeface="Segoe UI Semibold" panose="020B0702040204020203" pitchFamily="34" charset="0"/>
                    <a:cs typeface="Segoe UI Semibold" panose="020B0702040204020203" pitchFamily="34" charset="0"/>
                  </a:rPr>
                  <a:t>Web Platform</a:t>
                </a:r>
              </a:p>
              <a:p>
                <a:pPr algn="ctr" defTabSz="914377"/>
                <a:r>
                  <a:rPr lang="en-US" sz="2000" b="1" dirty="0" err="1">
                    <a:solidFill>
                      <a:srgbClr val="FFC000"/>
                    </a:solidFill>
                    <a:latin typeface="Segoe UI Semibold" panose="020B0702040204020203" pitchFamily="34" charset="0"/>
                    <a:cs typeface="Segoe UI Semibold" panose="020B0702040204020203" pitchFamily="34" charset="0"/>
                  </a:rPr>
                  <a:t>Webkit</a:t>
                </a:r>
                <a:endParaRPr lang="en-US" sz="2000" b="1" dirty="0">
                  <a:solidFill>
                    <a:srgbClr val="FFC000"/>
                  </a:solidFill>
                  <a:latin typeface="Segoe UI Semibold" panose="020B0702040204020203" pitchFamily="34" charset="0"/>
                  <a:cs typeface="Segoe UI Semibold" panose="020B0702040204020203" pitchFamily="34" charset="0"/>
                </a:endParaRPr>
              </a:p>
            </p:txBody>
          </p:sp>
          <p:sp>
            <p:nvSpPr>
              <p:cNvPr id="51" name="Rectangle 50"/>
              <p:cNvSpPr/>
              <p:nvPr/>
            </p:nvSpPr>
            <p:spPr>
              <a:xfrm>
                <a:off x="6378483" y="3256785"/>
                <a:ext cx="2632167" cy="1832740"/>
              </a:xfrm>
              <a:prstGeom prst="rect">
                <a:avLst/>
              </a:prstGeom>
              <a:noFill/>
              <a:ln w="1016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grpSp>
        <p:grpSp>
          <p:nvGrpSpPr>
            <p:cNvPr id="9" name="Group 8"/>
            <p:cNvGrpSpPr/>
            <p:nvPr/>
          </p:nvGrpSpPr>
          <p:grpSpPr>
            <a:xfrm>
              <a:off x="9262573" y="2187501"/>
              <a:ext cx="2743200" cy="2939060"/>
              <a:chOff x="9262573" y="2187501"/>
              <a:chExt cx="2743200" cy="2939060"/>
            </a:xfrm>
          </p:grpSpPr>
          <p:pic>
            <p:nvPicPr>
              <p:cNvPr id="31" name="Picture 3" descr="C:\Users\jweber\Microsoft\Internet Explorer\Artwork\Competitor Logos\FireFox.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262573" y="2187501"/>
                <a:ext cx="612648" cy="66075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262573" y="2973054"/>
                <a:ext cx="2743200" cy="2153507"/>
              </a:xfrm>
              <a:prstGeom prst="rect">
                <a:avLst/>
              </a:prstGeom>
            </p:spPr>
          </p:pic>
          <p:sp>
            <p:nvSpPr>
              <p:cNvPr id="35" name="TextBox 34"/>
              <p:cNvSpPr txBox="1"/>
              <p:nvPr/>
            </p:nvSpPr>
            <p:spPr>
              <a:xfrm>
                <a:off x="9664355" y="3816324"/>
                <a:ext cx="1939636" cy="707886"/>
              </a:xfrm>
              <a:prstGeom prst="rect">
                <a:avLst/>
              </a:prstGeom>
              <a:noFill/>
            </p:spPr>
            <p:txBody>
              <a:bodyPr wrap="square" rtlCol="0">
                <a:spAutoFit/>
              </a:bodyPr>
              <a:lstStyle/>
              <a:p>
                <a:pPr algn="ctr" defTabSz="914377"/>
                <a:r>
                  <a:rPr lang="en-US" sz="2000" b="1" dirty="0">
                    <a:solidFill>
                      <a:srgbClr val="FFC000"/>
                    </a:solidFill>
                    <a:latin typeface="Segoe UI Semibold" panose="020B0702040204020203" pitchFamily="34" charset="0"/>
                    <a:cs typeface="Segoe UI Semibold" panose="020B0702040204020203" pitchFamily="34" charset="0"/>
                  </a:rPr>
                  <a:t>Web Platform</a:t>
                </a:r>
              </a:p>
              <a:p>
                <a:pPr algn="ctr" defTabSz="914377"/>
                <a:r>
                  <a:rPr lang="en-US" sz="2000" b="1" dirty="0">
                    <a:solidFill>
                      <a:srgbClr val="FFC000"/>
                    </a:solidFill>
                    <a:latin typeface="Segoe UI Semibold" panose="020B0702040204020203" pitchFamily="34" charset="0"/>
                    <a:cs typeface="Segoe UI Semibold" panose="020B0702040204020203" pitchFamily="34" charset="0"/>
                  </a:rPr>
                  <a:t>Gecko</a:t>
                </a:r>
              </a:p>
            </p:txBody>
          </p:sp>
          <p:sp>
            <p:nvSpPr>
              <p:cNvPr id="33" name="TextBox 32"/>
              <p:cNvSpPr txBox="1"/>
              <p:nvPr/>
            </p:nvSpPr>
            <p:spPr>
              <a:xfrm>
                <a:off x="9719773" y="2201924"/>
                <a:ext cx="1828800" cy="646331"/>
              </a:xfrm>
              <a:prstGeom prst="rect">
                <a:avLst/>
              </a:prstGeom>
              <a:noFill/>
            </p:spPr>
            <p:txBody>
              <a:bodyPr wrap="square" rtlCol="0">
                <a:spAutoFit/>
              </a:bodyPr>
              <a:lstStyle/>
              <a:p>
                <a:pPr algn="ctr" defTabSz="914377"/>
                <a:r>
                  <a:rPr lang="en-US" b="1" dirty="0">
                    <a:solidFill>
                      <a:schemeClr val="bg1"/>
                    </a:solidFill>
                    <a:latin typeface="Segoe UI Semibold" panose="020B0702040204020203" pitchFamily="34" charset="0"/>
                    <a:cs typeface="Segoe UI Semibold" panose="020B0702040204020203" pitchFamily="34" charset="0"/>
                  </a:rPr>
                  <a:t>Browser</a:t>
                </a:r>
              </a:p>
              <a:p>
                <a:pPr algn="ctr" defTabSz="914377"/>
                <a:r>
                  <a:rPr lang="en-US" dirty="0">
                    <a:solidFill>
                      <a:schemeClr val="bg1"/>
                    </a:solidFill>
                    <a:latin typeface="Segoe UI Semilight" panose="020B0402040204020203" pitchFamily="34" charset="0"/>
                    <a:cs typeface="Segoe UI Semilight" panose="020B0402040204020203" pitchFamily="34" charset="0"/>
                  </a:rPr>
                  <a:t>Firefox</a:t>
                </a:r>
              </a:p>
            </p:txBody>
          </p:sp>
          <p:sp>
            <p:nvSpPr>
              <p:cNvPr id="53" name="Rectangle 52"/>
              <p:cNvSpPr/>
              <p:nvPr/>
            </p:nvSpPr>
            <p:spPr>
              <a:xfrm>
                <a:off x="9318089" y="3293821"/>
                <a:ext cx="2632167" cy="1795704"/>
              </a:xfrm>
              <a:prstGeom prst="rect">
                <a:avLst/>
              </a:prstGeom>
              <a:noFill/>
              <a:ln w="1016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grpSp>
      </p:grpSp>
    </p:spTree>
    <p:extLst>
      <p:ext uri="{BB962C8B-B14F-4D97-AF65-F5344CB8AC3E}">
        <p14:creationId xmlns:p14="http://schemas.microsoft.com/office/powerpoint/2010/main" val="59937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33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p:nvPr>
        </p:nvSpPr>
        <p:spPr>
          <a:xfrm>
            <a:off x="560798" y="10096"/>
            <a:ext cx="11478802" cy="1325563"/>
          </a:xfrm>
        </p:spPr>
        <p:txBody>
          <a:bodyPr>
            <a:noAutofit/>
          </a:bodyPr>
          <a:lstStyle/>
          <a:p>
            <a:r>
              <a:rPr lang="en-US" dirty="0" smtClean="0"/>
              <a:t>Microsoft </a:t>
            </a:r>
            <a:r>
              <a:rPr lang="en-US" dirty="0" err="1" smtClean="0"/>
              <a:t>EdgeHTML</a:t>
            </a:r>
            <a:r>
              <a:rPr lang="en-US" dirty="0" smtClean="0"/>
              <a:t> rendering engine</a:t>
            </a:r>
            <a:endParaRPr lang="en-US" dirty="0"/>
          </a:p>
        </p:txBody>
      </p:sp>
      <p:sp>
        <p:nvSpPr>
          <p:cNvPr id="10" name="Content Placeholder 1"/>
          <p:cNvSpPr txBox="1">
            <a:spLocks/>
          </p:cNvSpPr>
          <p:nvPr/>
        </p:nvSpPr>
        <p:spPr>
          <a:xfrm>
            <a:off x="6188019" y="1361234"/>
            <a:ext cx="5736125" cy="1786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dirty="0">
                <a:latin typeface="+mj-lt"/>
              </a:rPr>
              <a:t>With new engine built to be interoperable with modern standards</a:t>
            </a:r>
          </a:p>
        </p:txBody>
      </p:sp>
      <p:sp>
        <p:nvSpPr>
          <p:cNvPr id="11" name="Down Arrow 10"/>
          <p:cNvSpPr/>
          <p:nvPr/>
        </p:nvSpPr>
        <p:spPr>
          <a:xfrm>
            <a:off x="2501904" y="2630563"/>
            <a:ext cx="962025" cy="131745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err="1">
              <a:solidFill>
                <a:schemeClr val="bg1"/>
              </a:solidFill>
            </a:endParaRPr>
          </a:p>
        </p:txBody>
      </p:sp>
      <p:sp>
        <p:nvSpPr>
          <p:cNvPr id="13" name="Rectangle 12"/>
          <p:cNvSpPr/>
          <p:nvPr/>
        </p:nvSpPr>
        <p:spPr>
          <a:xfrm>
            <a:off x="1373343" y="2254468"/>
            <a:ext cx="3028521" cy="379656"/>
          </a:xfrm>
          <a:prstGeom prst="rect">
            <a:avLst/>
          </a:prstGeom>
        </p:spPr>
        <p:txBody>
          <a:bodyPr wrap="none">
            <a:spAutoFit/>
          </a:bodyPr>
          <a:lstStyle/>
          <a:p>
            <a:pPr defTabSz="914377"/>
            <a:r>
              <a:rPr lang="en-US" sz="1867" dirty="0">
                <a:solidFill>
                  <a:schemeClr val="bg1"/>
                </a:solidFill>
              </a:rPr>
              <a:t>Incoming browser request</a:t>
            </a:r>
          </a:p>
        </p:txBody>
      </p:sp>
      <p:sp>
        <p:nvSpPr>
          <p:cNvPr id="14" name="Diamond 13"/>
          <p:cNvSpPr/>
          <p:nvPr/>
        </p:nvSpPr>
        <p:spPr>
          <a:xfrm>
            <a:off x="2425173" y="3956023"/>
            <a:ext cx="1115484" cy="1095375"/>
          </a:xfrm>
          <a:prstGeom prst="diamond">
            <a:avLst/>
          </a:prstGeom>
          <a:solidFill>
            <a:srgbClr val="48BAE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1867" dirty="0">
              <a:solidFill>
                <a:srgbClr val="48BAE7"/>
              </a:solidFill>
            </a:endParaRPr>
          </a:p>
        </p:txBody>
      </p:sp>
      <p:sp>
        <p:nvSpPr>
          <p:cNvPr id="15" name="Rectangle 14"/>
          <p:cNvSpPr/>
          <p:nvPr/>
        </p:nvSpPr>
        <p:spPr>
          <a:xfrm>
            <a:off x="2070099" y="4271707"/>
            <a:ext cx="1867884" cy="379656"/>
          </a:xfrm>
          <a:prstGeom prst="rect">
            <a:avLst/>
          </a:prstGeom>
        </p:spPr>
        <p:txBody>
          <a:bodyPr wrap="none">
            <a:spAutoFit/>
          </a:bodyPr>
          <a:lstStyle/>
          <a:p>
            <a:pPr defTabSz="914377"/>
            <a:r>
              <a:rPr lang="en-US" sz="1867" dirty="0">
                <a:solidFill>
                  <a:schemeClr val="bg1"/>
                </a:solidFill>
              </a:rPr>
              <a:t>Which browser?</a:t>
            </a:r>
          </a:p>
        </p:txBody>
      </p:sp>
      <p:sp>
        <p:nvSpPr>
          <p:cNvPr id="16" name="Bent-Up Arrow 15"/>
          <p:cNvSpPr/>
          <p:nvPr/>
        </p:nvSpPr>
        <p:spPr>
          <a:xfrm rot="10800000">
            <a:off x="1260474" y="4386168"/>
            <a:ext cx="809625" cy="665229"/>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err="1">
              <a:solidFill>
                <a:schemeClr val="bg1"/>
              </a:solidFill>
            </a:endParaRPr>
          </a:p>
        </p:txBody>
      </p:sp>
      <p:sp>
        <p:nvSpPr>
          <p:cNvPr id="17" name="Bent-Up Arrow 16"/>
          <p:cNvSpPr/>
          <p:nvPr/>
        </p:nvSpPr>
        <p:spPr>
          <a:xfrm rot="10800000" flipH="1">
            <a:off x="3894669" y="4386170"/>
            <a:ext cx="809625" cy="665229"/>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err="1">
              <a:solidFill>
                <a:schemeClr val="bg1"/>
              </a:solidFill>
            </a:endParaRPr>
          </a:p>
        </p:txBody>
      </p:sp>
      <p:sp>
        <p:nvSpPr>
          <p:cNvPr id="18" name="Flowchart: Document 17"/>
          <p:cNvSpPr/>
          <p:nvPr/>
        </p:nvSpPr>
        <p:spPr>
          <a:xfrm>
            <a:off x="3685310" y="5138835"/>
            <a:ext cx="1838036" cy="1334145"/>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r>
              <a:rPr lang="en-US" sz="2133" dirty="0" err="1">
                <a:solidFill>
                  <a:schemeClr val="bg1"/>
                </a:solidFill>
              </a:rPr>
              <a:t>Webkit</a:t>
            </a:r>
            <a:r>
              <a:rPr lang="en-US" sz="2133" dirty="0">
                <a:solidFill>
                  <a:schemeClr val="bg1"/>
                </a:solidFill>
              </a:rPr>
              <a:t>, Blink &amp; Gecko code</a:t>
            </a:r>
          </a:p>
        </p:txBody>
      </p:sp>
      <p:sp>
        <p:nvSpPr>
          <p:cNvPr id="19" name="Content Placeholder 1"/>
          <p:cNvSpPr txBox="1">
            <a:spLocks/>
          </p:cNvSpPr>
          <p:nvPr/>
        </p:nvSpPr>
        <p:spPr>
          <a:xfrm>
            <a:off x="631226" y="1261038"/>
            <a:ext cx="4638215" cy="1146005"/>
          </a:xfrm>
          <a:prstGeom prst="rect">
            <a:avLst/>
          </a:prstGeom>
        </p:spPr>
        <p:txBody>
          <a:bodyPr vert="horz" lIns="182880" tIns="146304" rIns="182880" bIns="146304" rtlCol="0">
            <a:noAutofit/>
          </a:bodyPr>
          <a:lstStyle>
            <a:lvl1pPr marL="0" indent="0" algn="l" defTabSz="685800" rtl="0" eaLnBrk="1" latinLnBrk="0" hangingPunct="1">
              <a:lnSpc>
                <a:spcPct val="90000"/>
              </a:lnSpc>
              <a:spcBef>
                <a:spcPts val="1800"/>
              </a:spcBef>
              <a:buFont typeface="Arial" panose="020B0604020202020204" pitchFamily="34" charset="0"/>
              <a:buNone/>
              <a:defRPr sz="2800" b="0" kern="1200">
                <a:solidFill>
                  <a:schemeClr val="accent1"/>
                </a:solidFill>
                <a:latin typeface="+mj-lt"/>
                <a:ea typeface="+mn-ea"/>
                <a:cs typeface="+mn-cs"/>
              </a:defRPr>
            </a:lvl1pPr>
            <a:lvl2pPr marL="0" indent="0" algn="l" defTabSz="685800" rtl="0" eaLnBrk="1" latinLnBrk="0" hangingPunct="1">
              <a:lnSpc>
                <a:spcPct val="90000"/>
              </a:lnSpc>
              <a:spcBef>
                <a:spcPts val="450"/>
              </a:spcBef>
              <a:buFont typeface="Arial" panose="020B0604020202020204" pitchFamily="34" charset="0"/>
              <a:buNone/>
              <a:defRPr sz="1400" kern="1200">
                <a:solidFill>
                  <a:schemeClr val="tx1"/>
                </a:solidFill>
                <a:latin typeface="+mn-lt"/>
                <a:ea typeface="+mn-ea"/>
                <a:cs typeface="+mn-cs"/>
              </a:defRPr>
            </a:lvl2pPr>
            <a:lvl3pPr marL="175022" indent="-171450" algn="l" defTabSz="685800"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3pPr>
            <a:lvl4pPr marL="342900" indent="-171450" algn="l" defTabSz="685800"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4pPr>
            <a:lvl5pPr marL="517922" indent="-171450" algn="l" defTabSz="685800"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lgn="ctr"/>
            <a:r>
              <a:rPr lang="en-US" dirty="0">
                <a:solidFill>
                  <a:schemeClr val="bg1"/>
                </a:solidFill>
              </a:rPr>
              <a:t>Today, multiple code paths need to be maintained</a:t>
            </a:r>
          </a:p>
        </p:txBody>
      </p:sp>
      <p:sp>
        <p:nvSpPr>
          <p:cNvPr id="20" name="Down Arrow 19"/>
          <p:cNvSpPr/>
          <p:nvPr/>
        </p:nvSpPr>
        <p:spPr>
          <a:xfrm>
            <a:off x="8753192" y="2630563"/>
            <a:ext cx="962025" cy="242083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err="1">
              <a:solidFill>
                <a:schemeClr val="bg1"/>
              </a:solidFill>
            </a:endParaRPr>
          </a:p>
        </p:txBody>
      </p:sp>
      <p:sp>
        <p:nvSpPr>
          <p:cNvPr id="21" name="Rectangle 20"/>
          <p:cNvSpPr/>
          <p:nvPr/>
        </p:nvSpPr>
        <p:spPr>
          <a:xfrm>
            <a:off x="7719943" y="2254468"/>
            <a:ext cx="3028521" cy="379656"/>
          </a:xfrm>
          <a:prstGeom prst="rect">
            <a:avLst/>
          </a:prstGeom>
        </p:spPr>
        <p:txBody>
          <a:bodyPr wrap="none">
            <a:spAutoFit/>
          </a:bodyPr>
          <a:lstStyle/>
          <a:p>
            <a:pPr defTabSz="914377"/>
            <a:r>
              <a:rPr lang="en-US" sz="1867" dirty="0">
                <a:solidFill>
                  <a:schemeClr val="bg1"/>
                </a:solidFill>
              </a:rPr>
              <a:t>Incoming browser request</a:t>
            </a:r>
          </a:p>
        </p:txBody>
      </p:sp>
      <p:sp>
        <p:nvSpPr>
          <p:cNvPr id="22" name="Flowchart: Document 21"/>
          <p:cNvSpPr/>
          <p:nvPr/>
        </p:nvSpPr>
        <p:spPr>
          <a:xfrm>
            <a:off x="7968821" y="5132813"/>
            <a:ext cx="2530763" cy="1340167"/>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r>
              <a:rPr lang="en-US" sz="2133" dirty="0" err="1">
                <a:solidFill>
                  <a:schemeClr val="bg1"/>
                </a:solidFill>
              </a:rPr>
              <a:t>EdgeHTML</a:t>
            </a:r>
            <a:r>
              <a:rPr lang="en-US" sz="2133" dirty="0">
                <a:solidFill>
                  <a:schemeClr val="bg1"/>
                </a:solidFill>
              </a:rPr>
              <a:t> </a:t>
            </a:r>
            <a:r>
              <a:rPr lang="en-US" sz="2133" dirty="0" err="1">
                <a:solidFill>
                  <a:schemeClr val="bg1"/>
                </a:solidFill>
              </a:rPr>
              <a:t>Webkit</a:t>
            </a:r>
            <a:r>
              <a:rPr lang="en-US" sz="2133" dirty="0">
                <a:solidFill>
                  <a:schemeClr val="bg1"/>
                </a:solidFill>
              </a:rPr>
              <a:t>, </a:t>
            </a:r>
            <a:r>
              <a:rPr lang="en-US" sz="2133" dirty="0" smtClean="0">
                <a:solidFill>
                  <a:schemeClr val="bg1"/>
                </a:solidFill>
              </a:rPr>
              <a:t>Blink </a:t>
            </a:r>
            <a:r>
              <a:rPr lang="en-US" sz="2133" dirty="0">
                <a:solidFill>
                  <a:schemeClr val="bg1"/>
                </a:solidFill>
              </a:rPr>
              <a:t>&amp; Gecko code</a:t>
            </a:r>
          </a:p>
        </p:txBody>
      </p:sp>
      <p:sp>
        <p:nvSpPr>
          <p:cNvPr id="23" name="Flowchart: Multidocument 22"/>
          <p:cNvSpPr/>
          <p:nvPr/>
        </p:nvSpPr>
        <p:spPr>
          <a:xfrm>
            <a:off x="372453" y="5132813"/>
            <a:ext cx="2001780" cy="1340167"/>
          </a:xfrm>
          <a:prstGeom prst="flowChartMulti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r>
              <a:rPr lang="en-US" sz="2133" dirty="0">
                <a:solidFill>
                  <a:schemeClr val="bg1"/>
                </a:solidFill>
              </a:rPr>
              <a:t>Multiple IE code paths</a:t>
            </a:r>
          </a:p>
        </p:txBody>
      </p:sp>
      <p:sp>
        <p:nvSpPr>
          <p:cNvPr id="24" name="Rectangle 23"/>
          <p:cNvSpPr/>
          <p:nvPr/>
        </p:nvSpPr>
        <p:spPr>
          <a:xfrm>
            <a:off x="449316" y="3522423"/>
            <a:ext cx="1622901" cy="666977"/>
          </a:xfrm>
          <a:prstGeom prst="rect">
            <a:avLst/>
          </a:prstGeom>
        </p:spPr>
        <p:txBody>
          <a:bodyPr wrap="square">
            <a:spAutoFit/>
          </a:bodyPr>
          <a:lstStyle/>
          <a:p>
            <a:pPr algn="ctr" defTabSz="914377"/>
            <a:r>
              <a:rPr lang="en-US" sz="1867" dirty="0">
                <a:solidFill>
                  <a:schemeClr val="bg1"/>
                </a:solidFill>
              </a:rPr>
              <a:t>Legacy standards</a:t>
            </a:r>
          </a:p>
        </p:txBody>
      </p:sp>
      <p:sp>
        <p:nvSpPr>
          <p:cNvPr id="25" name="Rectangle 24"/>
          <p:cNvSpPr/>
          <p:nvPr/>
        </p:nvSpPr>
        <p:spPr>
          <a:xfrm>
            <a:off x="3617387" y="3515281"/>
            <a:ext cx="1622901" cy="666977"/>
          </a:xfrm>
          <a:prstGeom prst="rect">
            <a:avLst/>
          </a:prstGeom>
        </p:spPr>
        <p:txBody>
          <a:bodyPr wrap="square">
            <a:spAutoFit/>
          </a:bodyPr>
          <a:lstStyle/>
          <a:p>
            <a:pPr algn="ctr" defTabSz="914377"/>
            <a:r>
              <a:rPr lang="en-US" sz="1867" dirty="0">
                <a:solidFill>
                  <a:schemeClr val="bg1"/>
                </a:solidFill>
              </a:rPr>
              <a:t>Modern standards</a:t>
            </a:r>
          </a:p>
        </p:txBody>
      </p:sp>
    </p:spTree>
    <p:extLst>
      <p:ext uri="{BB962C8B-B14F-4D97-AF65-F5344CB8AC3E}">
        <p14:creationId xmlns:p14="http://schemas.microsoft.com/office/powerpoint/2010/main" val="73651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4548" y="2406834"/>
            <a:ext cx="5394960" cy="4268859"/>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851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cxnSp>
        <p:nvCxnSpPr>
          <p:cNvPr id="45" name="Straight Connector 44"/>
          <p:cNvCxnSpPr>
            <a:endCxn id="99" idx="2"/>
          </p:cNvCxnSpPr>
          <p:nvPr/>
        </p:nvCxnSpPr>
        <p:spPr>
          <a:xfrm flipV="1">
            <a:off x="1066800" y="1390867"/>
            <a:ext cx="9906000" cy="6708"/>
          </a:xfrm>
          <a:prstGeom prst="line">
            <a:avLst/>
          </a:prstGeom>
          <a:ln>
            <a:solidFill>
              <a:srgbClr val="46B4B2"/>
            </a:solidFill>
          </a:ln>
        </p:spPr>
        <p:style>
          <a:lnRef idx="1">
            <a:schemeClr val="accent6"/>
          </a:lnRef>
          <a:fillRef idx="0">
            <a:schemeClr val="accent6"/>
          </a:fillRef>
          <a:effectRef idx="0">
            <a:schemeClr val="accent6"/>
          </a:effectRef>
          <a:fontRef idx="minor">
            <a:schemeClr val="tx1"/>
          </a:fontRef>
        </p:style>
      </p:cxnSp>
      <p:sp>
        <p:nvSpPr>
          <p:cNvPr id="46" name="Oval 45"/>
          <p:cNvSpPr/>
          <p:nvPr/>
        </p:nvSpPr>
        <p:spPr>
          <a:xfrm>
            <a:off x="990600" y="1276567"/>
            <a:ext cx="228600" cy="228600"/>
          </a:xfrm>
          <a:prstGeom prst="ellipse">
            <a:avLst/>
          </a:prstGeom>
          <a:solidFill>
            <a:srgbClr val="46B4B2"/>
          </a:solidFill>
          <a:ln>
            <a:solidFill>
              <a:srgbClr val="009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b="1">
              <a:solidFill>
                <a:srgbClr val="4AAA5E"/>
              </a:solidFill>
            </a:endParaRPr>
          </a:p>
        </p:txBody>
      </p:sp>
      <p:sp>
        <p:nvSpPr>
          <p:cNvPr id="47" name="TextBox 46"/>
          <p:cNvSpPr txBox="1"/>
          <p:nvPr/>
        </p:nvSpPr>
        <p:spPr>
          <a:xfrm>
            <a:off x="762000" y="879097"/>
            <a:ext cx="685800" cy="215444"/>
          </a:xfrm>
          <a:prstGeom prst="rect">
            <a:avLst/>
          </a:prstGeom>
          <a:noFill/>
        </p:spPr>
        <p:txBody>
          <a:bodyPr wrap="square" lIns="0" tIns="0" rIns="0" bIns="0" rtlCol="0">
            <a:spAutoFit/>
          </a:bodyPr>
          <a:lstStyle/>
          <a:p>
            <a:pPr algn="ctr" defTabSz="914377"/>
            <a:r>
              <a:rPr lang="en-US" sz="1400" dirty="0">
                <a:solidFill>
                  <a:schemeClr val="bg1"/>
                </a:solidFill>
                <a:latin typeface="Segoe UI Semilight" panose="020B0402040204020203" pitchFamily="34" charset="0"/>
                <a:cs typeface="Segoe UI Semilight" panose="020B0402040204020203" pitchFamily="34" charset="0"/>
              </a:rPr>
              <a:t>1995</a:t>
            </a:r>
          </a:p>
        </p:txBody>
      </p:sp>
      <p:grpSp>
        <p:nvGrpSpPr>
          <p:cNvPr id="48" name="Group 47"/>
          <p:cNvGrpSpPr/>
          <p:nvPr/>
        </p:nvGrpSpPr>
        <p:grpSpPr>
          <a:xfrm>
            <a:off x="1842754" y="1336308"/>
            <a:ext cx="290847" cy="290899"/>
            <a:chOff x="2240339" y="3733800"/>
            <a:chExt cx="290846" cy="290899"/>
          </a:xfrm>
        </p:grpSpPr>
        <p:sp>
          <p:nvSpPr>
            <p:cNvPr id="49" name="Oval 48"/>
            <p:cNvSpPr/>
            <p:nvPr/>
          </p:nvSpPr>
          <p:spPr>
            <a:xfrm>
              <a:off x="2329744" y="3733800"/>
              <a:ext cx="122599" cy="123825"/>
            </a:xfrm>
            <a:prstGeom prst="ellipse">
              <a:avLst/>
            </a:prstGeom>
            <a:solidFill>
              <a:srgbClr val="009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b="1" dirty="0">
                <a:solidFill>
                  <a:schemeClr val="bg1"/>
                </a:solidFill>
              </a:endParaRPr>
            </a:p>
          </p:txBody>
        </p:sp>
        <p:sp>
          <p:nvSpPr>
            <p:cNvPr id="50" name="TextBox 49"/>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b="1" dirty="0">
                  <a:solidFill>
                    <a:schemeClr val="bg1"/>
                  </a:solidFill>
                </a:rPr>
                <a:t>3</a:t>
              </a:r>
              <a:endParaRPr lang="en-US" sz="1400" b="1" dirty="0">
                <a:solidFill>
                  <a:schemeClr val="bg1"/>
                </a:solidFill>
              </a:endParaRPr>
            </a:p>
          </p:txBody>
        </p:sp>
      </p:grpSp>
      <p:grpSp>
        <p:nvGrpSpPr>
          <p:cNvPr id="51" name="Group 50"/>
          <p:cNvGrpSpPr/>
          <p:nvPr/>
        </p:nvGrpSpPr>
        <p:grpSpPr>
          <a:xfrm>
            <a:off x="2362201" y="1336308"/>
            <a:ext cx="290847" cy="290899"/>
            <a:chOff x="2240339" y="3733800"/>
            <a:chExt cx="290846" cy="290899"/>
          </a:xfrm>
        </p:grpSpPr>
        <p:sp>
          <p:nvSpPr>
            <p:cNvPr id="52" name="Oval 51"/>
            <p:cNvSpPr/>
            <p:nvPr/>
          </p:nvSpPr>
          <p:spPr>
            <a:xfrm>
              <a:off x="2329744" y="3733800"/>
              <a:ext cx="122599" cy="123825"/>
            </a:xfrm>
            <a:prstGeom prst="ellipse">
              <a:avLst/>
            </a:prstGeom>
            <a:solidFill>
              <a:srgbClr val="009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b="1" dirty="0">
                <a:solidFill>
                  <a:schemeClr val="bg1"/>
                </a:solidFill>
              </a:endParaRPr>
            </a:p>
          </p:txBody>
        </p:sp>
        <p:sp>
          <p:nvSpPr>
            <p:cNvPr id="53" name="TextBox 52"/>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b="1" dirty="0">
                  <a:solidFill>
                    <a:schemeClr val="bg1"/>
                  </a:solidFill>
                </a:rPr>
                <a:t>4</a:t>
              </a:r>
              <a:endParaRPr lang="en-US" sz="1400" b="1" dirty="0">
                <a:solidFill>
                  <a:schemeClr val="bg1"/>
                </a:solidFill>
              </a:endParaRPr>
            </a:p>
          </p:txBody>
        </p:sp>
      </p:grpSp>
      <p:grpSp>
        <p:nvGrpSpPr>
          <p:cNvPr id="54" name="Group 53"/>
          <p:cNvGrpSpPr/>
          <p:nvPr/>
        </p:nvGrpSpPr>
        <p:grpSpPr>
          <a:xfrm>
            <a:off x="1219201" y="1336308"/>
            <a:ext cx="290847" cy="290899"/>
            <a:chOff x="2240339" y="3733800"/>
            <a:chExt cx="290846" cy="290899"/>
          </a:xfrm>
        </p:grpSpPr>
        <p:sp>
          <p:nvSpPr>
            <p:cNvPr id="55" name="Oval 54"/>
            <p:cNvSpPr/>
            <p:nvPr/>
          </p:nvSpPr>
          <p:spPr>
            <a:xfrm>
              <a:off x="2329744" y="3733800"/>
              <a:ext cx="122599" cy="123825"/>
            </a:xfrm>
            <a:prstGeom prst="ellipse">
              <a:avLst/>
            </a:prstGeom>
            <a:solidFill>
              <a:srgbClr val="009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b="1" dirty="0">
                <a:solidFill>
                  <a:schemeClr val="bg1"/>
                </a:solidFill>
              </a:endParaRPr>
            </a:p>
          </p:txBody>
        </p:sp>
        <p:sp>
          <p:nvSpPr>
            <p:cNvPr id="56" name="TextBox 55"/>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b="1" dirty="0">
                  <a:solidFill>
                    <a:schemeClr val="bg1"/>
                  </a:solidFill>
                </a:rPr>
                <a:t>1</a:t>
              </a:r>
              <a:endParaRPr lang="en-US" sz="1400" b="1" dirty="0">
                <a:solidFill>
                  <a:schemeClr val="bg1"/>
                </a:solidFill>
              </a:endParaRPr>
            </a:p>
          </p:txBody>
        </p:sp>
      </p:grpSp>
      <p:grpSp>
        <p:nvGrpSpPr>
          <p:cNvPr id="57" name="Group 56"/>
          <p:cNvGrpSpPr/>
          <p:nvPr/>
        </p:nvGrpSpPr>
        <p:grpSpPr>
          <a:xfrm>
            <a:off x="1385554" y="1336308"/>
            <a:ext cx="290847" cy="290899"/>
            <a:chOff x="2240339" y="3733800"/>
            <a:chExt cx="290846" cy="290899"/>
          </a:xfrm>
        </p:grpSpPr>
        <p:sp>
          <p:nvSpPr>
            <p:cNvPr id="58" name="Oval 57"/>
            <p:cNvSpPr/>
            <p:nvPr/>
          </p:nvSpPr>
          <p:spPr>
            <a:xfrm>
              <a:off x="2329744" y="3733800"/>
              <a:ext cx="122599" cy="123825"/>
            </a:xfrm>
            <a:prstGeom prst="ellipse">
              <a:avLst/>
            </a:prstGeom>
            <a:solidFill>
              <a:srgbClr val="009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b="1" dirty="0">
                <a:solidFill>
                  <a:schemeClr val="bg1"/>
                </a:solidFill>
              </a:endParaRPr>
            </a:p>
          </p:txBody>
        </p:sp>
        <p:sp>
          <p:nvSpPr>
            <p:cNvPr id="59" name="TextBox 58"/>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b="1" dirty="0">
                  <a:solidFill>
                    <a:schemeClr val="bg1"/>
                  </a:solidFill>
                </a:rPr>
                <a:t>2</a:t>
              </a:r>
              <a:endParaRPr lang="en-US" sz="1400" b="1" dirty="0">
                <a:solidFill>
                  <a:schemeClr val="bg1"/>
                </a:solidFill>
              </a:endParaRPr>
            </a:p>
          </p:txBody>
        </p:sp>
      </p:grpSp>
      <p:grpSp>
        <p:nvGrpSpPr>
          <p:cNvPr id="60" name="Group 59"/>
          <p:cNvGrpSpPr/>
          <p:nvPr/>
        </p:nvGrpSpPr>
        <p:grpSpPr>
          <a:xfrm>
            <a:off x="3300079" y="1336308"/>
            <a:ext cx="290847" cy="290899"/>
            <a:chOff x="2240339" y="3733800"/>
            <a:chExt cx="290846" cy="290899"/>
          </a:xfrm>
        </p:grpSpPr>
        <p:sp>
          <p:nvSpPr>
            <p:cNvPr id="61" name="Oval 60"/>
            <p:cNvSpPr/>
            <p:nvPr/>
          </p:nvSpPr>
          <p:spPr>
            <a:xfrm>
              <a:off x="2329744" y="3733800"/>
              <a:ext cx="122599" cy="123825"/>
            </a:xfrm>
            <a:prstGeom prst="ellipse">
              <a:avLst/>
            </a:prstGeom>
            <a:solidFill>
              <a:srgbClr val="009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b="1" dirty="0">
                <a:solidFill>
                  <a:schemeClr val="bg1"/>
                </a:solidFill>
              </a:endParaRPr>
            </a:p>
          </p:txBody>
        </p:sp>
        <p:sp>
          <p:nvSpPr>
            <p:cNvPr id="62" name="TextBox 61"/>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b="1" dirty="0">
                  <a:solidFill>
                    <a:schemeClr val="bg1"/>
                  </a:solidFill>
                </a:rPr>
                <a:t>5.5</a:t>
              </a:r>
              <a:endParaRPr lang="en-US" sz="1400" b="1" dirty="0">
                <a:solidFill>
                  <a:schemeClr val="bg1"/>
                </a:solidFill>
              </a:endParaRPr>
            </a:p>
          </p:txBody>
        </p:sp>
      </p:grpSp>
      <p:grpSp>
        <p:nvGrpSpPr>
          <p:cNvPr id="63" name="Group 62"/>
          <p:cNvGrpSpPr/>
          <p:nvPr/>
        </p:nvGrpSpPr>
        <p:grpSpPr>
          <a:xfrm>
            <a:off x="3743326" y="1336308"/>
            <a:ext cx="290847" cy="290899"/>
            <a:chOff x="2240339" y="3733800"/>
            <a:chExt cx="290846" cy="290899"/>
          </a:xfrm>
        </p:grpSpPr>
        <p:sp>
          <p:nvSpPr>
            <p:cNvPr id="64" name="Oval 63"/>
            <p:cNvSpPr/>
            <p:nvPr/>
          </p:nvSpPr>
          <p:spPr>
            <a:xfrm>
              <a:off x="2329744" y="3733800"/>
              <a:ext cx="122599" cy="123825"/>
            </a:xfrm>
            <a:prstGeom prst="ellipse">
              <a:avLst/>
            </a:prstGeom>
            <a:solidFill>
              <a:srgbClr val="009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b="1" dirty="0">
                <a:solidFill>
                  <a:schemeClr val="bg1"/>
                </a:solidFill>
              </a:endParaRPr>
            </a:p>
          </p:txBody>
        </p:sp>
        <p:sp>
          <p:nvSpPr>
            <p:cNvPr id="65" name="TextBox 64"/>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b="1" dirty="0">
                  <a:solidFill>
                    <a:schemeClr val="bg1"/>
                  </a:solidFill>
                </a:rPr>
                <a:t>6</a:t>
              </a:r>
              <a:endParaRPr lang="en-US" sz="1400" b="1" dirty="0">
                <a:solidFill>
                  <a:schemeClr val="bg1"/>
                </a:solidFill>
              </a:endParaRPr>
            </a:p>
          </p:txBody>
        </p:sp>
      </p:grpSp>
      <p:grpSp>
        <p:nvGrpSpPr>
          <p:cNvPr id="66" name="Group 65"/>
          <p:cNvGrpSpPr/>
          <p:nvPr/>
        </p:nvGrpSpPr>
        <p:grpSpPr>
          <a:xfrm>
            <a:off x="2966705" y="1336308"/>
            <a:ext cx="290847" cy="290899"/>
            <a:chOff x="2240339" y="3733800"/>
            <a:chExt cx="290846" cy="290899"/>
          </a:xfrm>
        </p:grpSpPr>
        <p:sp>
          <p:nvSpPr>
            <p:cNvPr id="67" name="Oval 66"/>
            <p:cNvSpPr/>
            <p:nvPr/>
          </p:nvSpPr>
          <p:spPr>
            <a:xfrm>
              <a:off x="2329744" y="3733800"/>
              <a:ext cx="122599" cy="123825"/>
            </a:xfrm>
            <a:prstGeom prst="ellipse">
              <a:avLst/>
            </a:prstGeom>
            <a:solidFill>
              <a:srgbClr val="009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b="1" dirty="0">
                <a:solidFill>
                  <a:schemeClr val="bg1"/>
                </a:solidFill>
              </a:endParaRPr>
            </a:p>
          </p:txBody>
        </p:sp>
        <p:sp>
          <p:nvSpPr>
            <p:cNvPr id="68" name="TextBox 67"/>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b="1" dirty="0">
                  <a:solidFill>
                    <a:schemeClr val="bg1"/>
                  </a:solidFill>
                </a:rPr>
                <a:t>5</a:t>
              </a:r>
              <a:endParaRPr lang="en-US" sz="1400" b="1" dirty="0">
                <a:solidFill>
                  <a:schemeClr val="bg1"/>
                </a:solidFill>
              </a:endParaRPr>
            </a:p>
          </p:txBody>
        </p:sp>
      </p:grpSp>
      <p:grpSp>
        <p:nvGrpSpPr>
          <p:cNvPr id="69" name="Group 68"/>
          <p:cNvGrpSpPr/>
          <p:nvPr/>
        </p:nvGrpSpPr>
        <p:grpSpPr>
          <a:xfrm>
            <a:off x="6567154" y="1336308"/>
            <a:ext cx="290847" cy="290899"/>
            <a:chOff x="2240339" y="3733800"/>
            <a:chExt cx="290846" cy="290899"/>
          </a:xfrm>
        </p:grpSpPr>
        <p:sp>
          <p:nvSpPr>
            <p:cNvPr id="70" name="Oval 69"/>
            <p:cNvSpPr/>
            <p:nvPr/>
          </p:nvSpPr>
          <p:spPr>
            <a:xfrm>
              <a:off x="2329744" y="3733800"/>
              <a:ext cx="122599" cy="123825"/>
            </a:xfrm>
            <a:prstGeom prst="ellipse">
              <a:avLst/>
            </a:prstGeom>
            <a:solidFill>
              <a:srgbClr val="009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b="1" dirty="0">
                <a:solidFill>
                  <a:schemeClr val="bg1"/>
                </a:solidFill>
              </a:endParaRPr>
            </a:p>
          </p:txBody>
        </p:sp>
        <p:sp>
          <p:nvSpPr>
            <p:cNvPr id="71" name="TextBox 70"/>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b="1" dirty="0">
                  <a:solidFill>
                    <a:schemeClr val="bg1"/>
                  </a:solidFill>
                </a:rPr>
                <a:t>7</a:t>
              </a:r>
              <a:endParaRPr lang="en-US" sz="1400" b="1" dirty="0">
                <a:solidFill>
                  <a:schemeClr val="bg1"/>
                </a:solidFill>
              </a:endParaRPr>
            </a:p>
          </p:txBody>
        </p:sp>
      </p:grpSp>
      <p:grpSp>
        <p:nvGrpSpPr>
          <p:cNvPr id="72" name="Group 71"/>
          <p:cNvGrpSpPr/>
          <p:nvPr/>
        </p:nvGrpSpPr>
        <p:grpSpPr>
          <a:xfrm>
            <a:off x="8243554" y="1336308"/>
            <a:ext cx="290847" cy="290899"/>
            <a:chOff x="2240339" y="3733800"/>
            <a:chExt cx="290846" cy="290899"/>
          </a:xfrm>
        </p:grpSpPr>
        <p:sp>
          <p:nvSpPr>
            <p:cNvPr id="73" name="Oval 72"/>
            <p:cNvSpPr/>
            <p:nvPr/>
          </p:nvSpPr>
          <p:spPr>
            <a:xfrm>
              <a:off x="2329744" y="3733800"/>
              <a:ext cx="122599" cy="123825"/>
            </a:xfrm>
            <a:prstGeom prst="ellipse">
              <a:avLst/>
            </a:prstGeom>
            <a:solidFill>
              <a:srgbClr val="009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b="1" dirty="0">
                <a:solidFill>
                  <a:schemeClr val="bg1"/>
                </a:solidFill>
              </a:endParaRPr>
            </a:p>
          </p:txBody>
        </p:sp>
        <p:sp>
          <p:nvSpPr>
            <p:cNvPr id="74" name="TextBox 73"/>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b="1" dirty="0">
                  <a:solidFill>
                    <a:schemeClr val="bg1"/>
                  </a:solidFill>
                </a:rPr>
                <a:t>8</a:t>
              </a:r>
              <a:endParaRPr lang="en-US" sz="1400" b="1" dirty="0">
                <a:solidFill>
                  <a:schemeClr val="bg1"/>
                </a:solidFill>
              </a:endParaRPr>
            </a:p>
          </p:txBody>
        </p:sp>
      </p:grpSp>
      <p:grpSp>
        <p:nvGrpSpPr>
          <p:cNvPr id="75" name="Group 74"/>
          <p:cNvGrpSpPr/>
          <p:nvPr/>
        </p:nvGrpSpPr>
        <p:grpSpPr>
          <a:xfrm>
            <a:off x="2671430" y="1336308"/>
            <a:ext cx="290847" cy="290899"/>
            <a:chOff x="2240339" y="3733800"/>
            <a:chExt cx="290846" cy="290899"/>
          </a:xfrm>
        </p:grpSpPr>
        <p:sp>
          <p:nvSpPr>
            <p:cNvPr id="76" name="Oval 75"/>
            <p:cNvSpPr/>
            <p:nvPr/>
          </p:nvSpPr>
          <p:spPr>
            <a:xfrm>
              <a:off x="2329744" y="3733800"/>
              <a:ext cx="122599" cy="123825"/>
            </a:xfrm>
            <a:prstGeom prst="ellipse">
              <a:avLst/>
            </a:prstGeom>
            <a:solidFill>
              <a:srgbClr val="009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b="1" dirty="0">
                <a:solidFill>
                  <a:schemeClr val="bg1"/>
                </a:solidFill>
              </a:endParaRPr>
            </a:p>
          </p:txBody>
        </p:sp>
        <p:sp>
          <p:nvSpPr>
            <p:cNvPr id="77" name="TextBox 76"/>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b="1" dirty="0">
                  <a:solidFill>
                    <a:schemeClr val="bg1"/>
                  </a:solidFill>
                </a:rPr>
                <a:t>4.x</a:t>
              </a:r>
              <a:endParaRPr lang="en-US" sz="1400" b="1" dirty="0">
                <a:solidFill>
                  <a:schemeClr val="bg1"/>
                </a:solidFill>
              </a:endParaRPr>
            </a:p>
          </p:txBody>
        </p:sp>
      </p:grpSp>
      <p:grpSp>
        <p:nvGrpSpPr>
          <p:cNvPr id="92" name="Group 91"/>
          <p:cNvGrpSpPr/>
          <p:nvPr/>
        </p:nvGrpSpPr>
        <p:grpSpPr>
          <a:xfrm>
            <a:off x="8853154" y="1336308"/>
            <a:ext cx="290847" cy="290899"/>
            <a:chOff x="2240339" y="3733800"/>
            <a:chExt cx="290846" cy="290899"/>
          </a:xfrm>
        </p:grpSpPr>
        <p:sp>
          <p:nvSpPr>
            <p:cNvPr id="93" name="Oval 92"/>
            <p:cNvSpPr/>
            <p:nvPr/>
          </p:nvSpPr>
          <p:spPr>
            <a:xfrm>
              <a:off x="2329744" y="3733800"/>
              <a:ext cx="122599"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b="1" dirty="0">
                <a:solidFill>
                  <a:schemeClr val="bg1"/>
                </a:solidFill>
              </a:endParaRPr>
            </a:p>
          </p:txBody>
        </p:sp>
        <p:sp>
          <p:nvSpPr>
            <p:cNvPr id="94" name="TextBox 93"/>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b="1" dirty="0">
                  <a:solidFill>
                    <a:schemeClr val="bg1"/>
                  </a:solidFill>
                </a:rPr>
                <a:t>9</a:t>
              </a:r>
              <a:endParaRPr lang="en-US" sz="1400" b="1" dirty="0">
                <a:solidFill>
                  <a:schemeClr val="bg1"/>
                </a:solidFill>
              </a:endParaRPr>
            </a:p>
          </p:txBody>
        </p:sp>
      </p:grpSp>
      <p:pic>
        <p:nvPicPr>
          <p:cNvPr id="95" name="Picture 6" descr="C:\Users\jweber\Microsoft\Internet Explorer\Artwork\IE9 Artwork\IE-symbol_rgb_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96771" y="1694893"/>
            <a:ext cx="564035" cy="523368"/>
          </a:xfrm>
          <a:prstGeom prst="rect">
            <a:avLst/>
          </a:prstGeom>
          <a:noFill/>
          <a:extLst>
            <a:ext uri="{909E8E84-426E-40DD-AFC4-6F175D3DCCD1}">
              <a14:hiddenFill xmlns:a14="http://schemas.microsoft.com/office/drawing/2010/main">
                <a:solidFill>
                  <a:srgbClr val="FFFFFF"/>
                </a:solidFill>
              </a14:hiddenFill>
            </a:ext>
          </a:extLst>
        </p:spPr>
      </p:pic>
      <p:sp>
        <p:nvSpPr>
          <p:cNvPr id="99" name="Oval 98"/>
          <p:cNvSpPr/>
          <p:nvPr/>
        </p:nvSpPr>
        <p:spPr>
          <a:xfrm>
            <a:off x="10972800" y="1276567"/>
            <a:ext cx="228600" cy="228600"/>
          </a:xfrm>
          <a:prstGeom prst="ellipse">
            <a:avLst/>
          </a:prstGeom>
          <a:solidFill>
            <a:srgbClr val="46B4B2"/>
          </a:solidFill>
          <a:ln>
            <a:solidFill>
              <a:srgbClr val="009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b="1">
              <a:solidFill>
                <a:schemeClr val="bg1"/>
              </a:solidFill>
            </a:endParaRPr>
          </a:p>
        </p:txBody>
      </p:sp>
      <p:sp>
        <p:nvSpPr>
          <p:cNvPr id="100" name="TextBox 99"/>
          <p:cNvSpPr txBox="1"/>
          <p:nvPr/>
        </p:nvSpPr>
        <p:spPr>
          <a:xfrm>
            <a:off x="10744200" y="879097"/>
            <a:ext cx="685800" cy="215444"/>
          </a:xfrm>
          <a:prstGeom prst="rect">
            <a:avLst/>
          </a:prstGeom>
          <a:noFill/>
        </p:spPr>
        <p:txBody>
          <a:bodyPr wrap="square" lIns="0" tIns="0" rIns="0" bIns="0" rtlCol="0">
            <a:spAutoFit/>
          </a:bodyPr>
          <a:lstStyle>
            <a:defPPr>
              <a:defRPr lang="en-US"/>
            </a:defPPr>
            <a:lvl1pPr algn="ctr">
              <a:defRPr>
                <a:latin typeface="Segoe UI Semilight" panose="020B0402040204020203" pitchFamily="34" charset="0"/>
                <a:cs typeface="Segoe UI Semilight" panose="020B0402040204020203" pitchFamily="34" charset="0"/>
              </a:defRPr>
            </a:lvl1pPr>
          </a:lstStyle>
          <a:p>
            <a:pPr defTabSz="914377"/>
            <a:r>
              <a:rPr lang="en-US" sz="1400" dirty="0">
                <a:solidFill>
                  <a:schemeClr val="bg1"/>
                </a:solidFill>
              </a:rPr>
              <a:t>2015</a:t>
            </a:r>
          </a:p>
        </p:txBody>
      </p:sp>
      <p:grpSp>
        <p:nvGrpSpPr>
          <p:cNvPr id="101" name="Group 100"/>
          <p:cNvGrpSpPr/>
          <p:nvPr/>
        </p:nvGrpSpPr>
        <p:grpSpPr>
          <a:xfrm>
            <a:off x="8853154" y="1336308"/>
            <a:ext cx="290847" cy="290899"/>
            <a:chOff x="2240339" y="3733800"/>
            <a:chExt cx="290846" cy="290899"/>
          </a:xfrm>
        </p:grpSpPr>
        <p:sp>
          <p:nvSpPr>
            <p:cNvPr id="102" name="Oval 101"/>
            <p:cNvSpPr/>
            <p:nvPr/>
          </p:nvSpPr>
          <p:spPr>
            <a:xfrm>
              <a:off x="2329744" y="3733800"/>
              <a:ext cx="122599" cy="123825"/>
            </a:xfrm>
            <a:prstGeom prst="ellipse">
              <a:avLst/>
            </a:prstGeom>
            <a:solidFill>
              <a:srgbClr val="009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b="1" dirty="0">
                <a:solidFill>
                  <a:schemeClr val="bg1"/>
                </a:solidFill>
              </a:endParaRPr>
            </a:p>
          </p:txBody>
        </p:sp>
        <p:sp>
          <p:nvSpPr>
            <p:cNvPr id="103" name="TextBox 102"/>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b="1" dirty="0">
                  <a:solidFill>
                    <a:schemeClr val="bg1"/>
                  </a:solidFill>
                </a:rPr>
                <a:t>9</a:t>
              </a:r>
              <a:endParaRPr lang="en-US" sz="1400" b="1" dirty="0">
                <a:solidFill>
                  <a:schemeClr val="bg1"/>
                </a:solidFill>
              </a:endParaRPr>
            </a:p>
          </p:txBody>
        </p:sp>
      </p:grpSp>
      <p:grpSp>
        <p:nvGrpSpPr>
          <p:cNvPr id="104" name="Group 103"/>
          <p:cNvGrpSpPr/>
          <p:nvPr/>
        </p:nvGrpSpPr>
        <p:grpSpPr>
          <a:xfrm>
            <a:off x="9305926" y="1336308"/>
            <a:ext cx="290847" cy="290899"/>
            <a:chOff x="2240339" y="3733800"/>
            <a:chExt cx="290846" cy="290899"/>
          </a:xfrm>
        </p:grpSpPr>
        <p:sp>
          <p:nvSpPr>
            <p:cNvPr id="105" name="Oval 104"/>
            <p:cNvSpPr/>
            <p:nvPr/>
          </p:nvSpPr>
          <p:spPr>
            <a:xfrm>
              <a:off x="2329744" y="3733800"/>
              <a:ext cx="122599" cy="123825"/>
            </a:xfrm>
            <a:prstGeom prst="ellipse">
              <a:avLst/>
            </a:prstGeom>
            <a:solidFill>
              <a:srgbClr val="009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b="1" dirty="0">
                <a:solidFill>
                  <a:schemeClr val="bg1"/>
                </a:solidFill>
              </a:endParaRPr>
            </a:p>
          </p:txBody>
        </p:sp>
        <p:sp>
          <p:nvSpPr>
            <p:cNvPr id="106" name="TextBox 105"/>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b="1" dirty="0">
                  <a:solidFill>
                    <a:schemeClr val="bg1"/>
                  </a:solidFill>
                </a:rPr>
                <a:t>10</a:t>
              </a:r>
              <a:endParaRPr lang="en-US" sz="1400" b="1" dirty="0">
                <a:solidFill>
                  <a:schemeClr val="bg1"/>
                </a:solidFill>
              </a:endParaRPr>
            </a:p>
          </p:txBody>
        </p:sp>
      </p:grpSp>
      <p:grpSp>
        <p:nvGrpSpPr>
          <p:cNvPr id="107" name="Group 106"/>
          <p:cNvGrpSpPr/>
          <p:nvPr/>
        </p:nvGrpSpPr>
        <p:grpSpPr>
          <a:xfrm>
            <a:off x="9753601" y="1336308"/>
            <a:ext cx="290847" cy="290899"/>
            <a:chOff x="2240339" y="3733800"/>
            <a:chExt cx="290846" cy="290899"/>
          </a:xfrm>
        </p:grpSpPr>
        <p:sp>
          <p:nvSpPr>
            <p:cNvPr id="108" name="Oval 107"/>
            <p:cNvSpPr/>
            <p:nvPr/>
          </p:nvSpPr>
          <p:spPr>
            <a:xfrm>
              <a:off x="2329744" y="3733800"/>
              <a:ext cx="122599" cy="123825"/>
            </a:xfrm>
            <a:prstGeom prst="ellipse">
              <a:avLst/>
            </a:prstGeom>
            <a:solidFill>
              <a:srgbClr val="009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b="1" dirty="0">
                <a:solidFill>
                  <a:schemeClr val="bg1"/>
                </a:solidFill>
              </a:endParaRPr>
            </a:p>
          </p:txBody>
        </p:sp>
        <p:sp>
          <p:nvSpPr>
            <p:cNvPr id="109" name="TextBox 108"/>
            <p:cNvSpPr txBox="1"/>
            <p:nvPr/>
          </p:nvSpPr>
          <p:spPr>
            <a:xfrm>
              <a:off x="2240339" y="3886200"/>
              <a:ext cx="290846" cy="138499"/>
            </a:xfrm>
            <a:prstGeom prst="rect">
              <a:avLst/>
            </a:prstGeom>
            <a:noFill/>
          </p:spPr>
          <p:txBody>
            <a:bodyPr wrap="square" lIns="0" tIns="0" rIns="0" bIns="0" rtlCol="0">
              <a:spAutoFit/>
            </a:bodyPr>
            <a:lstStyle/>
            <a:p>
              <a:pPr algn="ctr" defTabSz="914377"/>
              <a:r>
                <a:rPr lang="en-US" sz="900" b="1" dirty="0">
                  <a:solidFill>
                    <a:schemeClr val="bg1"/>
                  </a:solidFill>
                </a:rPr>
                <a:t>11</a:t>
              </a:r>
              <a:endParaRPr lang="en-US" sz="1400" b="1" dirty="0">
                <a:solidFill>
                  <a:schemeClr val="bg1"/>
                </a:solidFill>
              </a:endParaRPr>
            </a:p>
          </p:txBody>
        </p:sp>
      </p:grpSp>
      <p:cxnSp>
        <p:nvCxnSpPr>
          <p:cNvPr id="114" name="Straight Connector 113"/>
          <p:cNvCxnSpPr/>
          <p:nvPr/>
        </p:nvCxnSpPr>
        <p:spPr>
          <a:xfrm>
            <a:off x="228600" y="764977"/>
            <a:ext cx="6553936"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6353180" y="52488"/>
            <a:ext cx="2065509" cy="707886"/>
          </a:xfrm>
          <a:prstGeom prst="rect">
            <a:avLst/>
          </a:prstGeom>
          <a:noFill/>
        </p:spPr>
        <p:txBody>
          <a:bodyPr wrap="square" rtlCol="0">
            <a:spAutoFit/>
          </a:bodyPr>
          <a:lstStyle>
            <a:defPPr>
              <a:defRPr lang="en-US"/>
            </a:defPPr>
            <a:lvl1pPr algn="r">
              <a:defRPr>
                <a:solidFill>
                  <a:srgbClr val="FFB900"/>
                </a:solidFill>
                <a:latin typeface="Segoe UI Semibold" panose="020B0702040204020203" pitchFamily="34" charset="0"/>
                <a:cs typeface="Segoe UI Semibold" panose="020B0702040204020203" pitchFamily="34" charset="0"/>
              </a:defRPr>
            </a:lvl1pPr>
          </a:lstStyle>
          <a:p>
            <a:pPr defTabSz="914377"/>
            <a:r>
              <a:rPr lang="en-US" sz="2133" dirty="0"/>
              <a:t>Legacy Web</a:t>
            </a:r>
          </a:p>
          <a:p>
            <a:pPr defTabSz="914377"/>
            <a:r>
              <a:rPr lang="en-US" sz="1867" dirty="0"/>
              <a:t>CSS2.1</a:t>
            </a:r>
          </a:p>
        </p:txBody>
      </p:sp>
      <p:cxnSp>
        <p:nvCxnSpPr>
          <p:cNvPr id="116" name="Straight Connector 115"/>
          <p:cNvCxnSpPr/>
          <p:nvPr/>
        </p:nvCxnSpPr>
        <p:spPr>
          <a:xfrm>
            <a:off x="6915963" y="762000"/>
            <a:ext cx="141699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8458201" y="761607"/>
            <a:ext cx="2628900" cy="0"/>
          </a:xfrm>
          <a:prstGeom prst="line">
            <a:avLst/>
          </a:prstGeom>
          <a:ln w="38100">
            <a:solidFill>
              <a:srgbClr val="80B940"/>
            </a:solidFill>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8077821" y="-214219"/>
            <a:ext cx="3166561" cy="954107"/>
          </a:xfrm>
          <a:prstGeom prst="rect">
            <a:avLst/>
          </a:prstGeom>
          <a:noFill/>
        </p:spPr>
        <p:txBody>
          <a:bodyPr wrap="square" rtlCol="0">
            <a:spAutoFit/>
          </a:bodyPr>
          <a:lstStyle/>
          <a:p>
            <a:pPr algn="r" defTabSz="914377"/>
            <a:r>
              <a:rPr lang="en-US" sz="1600" dirty="0">
                <a:solidFill>
                  <a:srgbClr val="80B940"/>
                </a:solidFill>
                <a:latin typeface="Segoe UI Semilight" panose="020B0402040204020203" pitchFamily="34" charset="0"/>
                <a:cs typeface="Segoe UI Semilight" panose="020B0402040204020203" pitchFamily="34" charset="0"/>
              </a:rPr>
              <a:t/>
            </a:r>
            <a:br>
              <a:rPr lang="en-US" sz="1600" dirty="0">
                <a:solidFill>
                  <a:srgbClr val="80B940"/>
                </a:solidFill>
                <a:latin typeface="Segoe UI Semilight" panose="020B0402040204020203" pitchFamily="34" charset="0"/>
                <a:cs typeface="Segoe UI Semilight" panose="020B0402040204020203" pitchFamily="34" charset="0"/>
              </a:rPr>
            </a:br>
            <a:r>
              <a:rPr lang="en-US" sz="2133" dirty="0">
                <a:solidFill>
                  <a:srgbClr val="80B940"/>
                </a:solidFill>
                <a:latin typeface="Segoe UI Semibold" panose="020B0702040204020203" pitchFamily="34" charset="0"/>
                <a:cs typeface="Segoe UI Semibold" panose="020B0702040204020203" pitchFamily="34" charset="0"/>
              </a:rPr>
              <a:t>Modern Web</a:t>
            </a:r>
          </a:p>
          <a:p>
            <a:pPr algn="r" defTabSz="914377"/>
            <a:r>
              <a:rPr lang="en-US" sz="1867" dirty="0">
                <a:solidFill>
                  <a:srgbClr val="80B940"/>
                </a:solidFill>
                <a:latin typeface="Segoe UI Semibold" panose="020B0702040204020203" pitchFamily="34" charset="0"/>
                <a:cs typeface="Segoe UI Semibold" panose="020B0702040204020203" pitchFamily="34" charset="0"/>
              </a:rPr>
              <a:t>HTML5, SVG, ES5, CSS3</a:t>
            </a:r>
          </a:p>
        </p:txBody>
      </p:sp>
      <p:sp>
        <p:nvSpPr>
          <p:cNvPr id="119" name="TextBox 118"/>
          <p:cNvSpPr txBox="1"/>
          <p:nvPr/>
        </p:nvSpPr>
        <p:spPr>
          <a:xfrm>
            <a:off x="3300518" y="354608"/>
            <a:ext cx="3490205" cy="379656"/>
          </a:xfrm>
          <a:prstGeom prst="rect">
            <a:avLst/>
          </a:prstGeom>
          <a:noFill/>
        </p:spPr>
        <p:txBody>
          <a:bodyPr wrap="square" rtlCol="0">
            <a:spAutoFit/>
          </a:bodyPr>
          <a:lstStyle/>
          <a:p>
            <a:pPr algn="r" defTabSz="914377"/>
            <a:r>
              <a:rPr lang="en-US" sz="1867" dirty="0">
                <a:solidFill>
                  <a:srgbClr val="FFB900"/>
                </a:solidFill>
                <a:latin typeface="Segoe UI Semibold" panose="020B0702040204020203" pitchFamily="34" charset="0"/>
                <a:cs typeface="Segoe UI Semibold" panose="020B0702040204020203" pitchFamily="34" charset="0"/>
              </a:rPr>
              <a:t>HTML4, ES3, CSS2</a:t>
            </a:r>
          </a:p>
        </p:txBody>
      </p:sp>
      <p:grpSp>
        <p:nvGrpSpPr>
          <p:cNvPr id="121" name="Group 120"/>
          <p:cNvGrpSpPr/>
          <p:nvPr/>
        </p:nvGrpSpPr>
        <p:grpSpPr>
          <a:xfrm>
            <a:off x="1741426" y="2819399"/>
            <a:ext cx="6905384" cy="3856293"/>
            <a:chOff x="4311584" y="2164281"/>
            <a:chExt cx="5774697" cy="4032323"/>
          </a:xfrm>
        </p:grpSpPr>
        <p:sp>
          <p:nvSpPr>
            <p:cNvPr id="122" name="Rectangle 121"/>
            <p:cNvSpPr/>
            <p:nvPr/>
          </p:nvSpPr>
          <p:spPr>
            <a:xfrm>
              <a:off x="5645644" y="2164281"/>
              <a:ext cx="4403096" cy="4032323"/>
            </a:xfrm>
            <a:prstGeom prst="rect">
              <a:avLst/>
            </a:prstGeom>
            <a:solidFill>
              <a:srgbClr val="FFC000"/>
            </a:solid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123" name="TextBox 122"/>
            <p:cNvSpPr txBox="1"/>
            <p:nvPr/>
          </p:nvSpPr>
          <p:spPr>
            <a:xfrm>
              <a:off x="5851113" y="2285999"/>
              <a:ext cx="4235168" cy="687432"/>
            </a:xfrm>
            <a:prstGeom prst="rect">
              <a:avLst/>
            </a:prstGeom>
            <a:noFill/>
          </p:spPr>
          <p:txBody>
            <a:bodyPr wrap="square" rtlCol="0">
              <a:spAutoFit/>
            </a:bodyPr>
            <a:lstStyle/>
            <a:p>
              <a:pPr algn="ctr" defTabSz="914377"/>
              <a:r>
                <a:rPr lang="en-US" sz="2000" dirty="0">
                  <a:solidFill>
                    <a:prstClr val="white"/>
                  </a:solidFill>
                  <a:latin typeface="Segoe UI Semibold" panose="020B0702040204020203" pitchFamily="34" charset="0"/>
                  <a:cs typeface="Segoe UI Semibold" panose="020B0702040204020203" pitchFamily="34" charset="0"/>
                </a:rPr>
                <a:t>Compatibility </a:t>
              </a:r>
              <a:r>
                <a:rPr lang="en-US" sz="2000" dirty="0" smtClean="0">
                  <a:solidFill>
                    <a:prstClr val="white"/>
                  </a:solidFill>
                  <a:latin typeface="Segoe UI Semibold" panose="020B0702040204020203" pitchFamily="34" charset="0"/>
                  <a:cs typeface="Segoe UI Semibold" panose="020B0702040204020203" pitchFamily="34" charset="0"/>
                </a:rPr>
                <a:t>Engine</a:t>
              </a:r>
              <a:r>
                <a:rPr lang="en-US" sz="2000" dirty="0">
                  <a:solidFill>
                    <a:prstClr val="white"/>
                  </a:solidFill>
                  <a:latin typeface="Segoe UI Semibold" panose="020B0702040204020203" pitchFamily="34" charset="0"/>
                  <a:cs typeface="Segoe UI Semibold" panose="020B0702040204020203" pitchFamily="34" charset="0"/>
                </a:rPr>
                <a:t/>
              </a:r>
              <a:br>
                <a:rPr lang="en-US" sz="2000" dirty="0">
                  <a:solidFill>
                    <a:prstClr val="white"/>
                  </a:solidFill>
                  <a:latin typeface="Segoe UI Semibold" panose="020B0702040204020203" pitchFamily="34" charset="0"/>
                  <a:cs typeface="Segoe UI Semibold" panose="020B0702040204020203" pitchFamily="34" charset="0"/>
                </a:rPr>
              </a:br>
              <a:r>
                <a:rPr lang="en-US" sz="1867" dirty="0">
                  <a:solidFill>
                    <a:prstClr val="white"/>
                  </a:solidFill>
                  <a:latin typeface="Segoe UI Semilight" panose="020B0402040204020203" pitchFamily="34" charset="0"/>
                  <a:cs typeface="Segoe UI Semilight" panose="020B0402040204020203" pitchFamily="34" charset="0"/>
                </a:rPr>
                <a:t>mshtml.dll</a:t>
              </a:r>
              <a:endParaRPr lang="en-US" sz="2667" dirty="0">
                <a:solidFill>
                  <a:prstClr val="white"/>
                </a:solidFill>
                <a:latin typeface="Segoe UI Semilight" panose="020B0402040204020203" pitchFamily="34" charset="0"/>
                <a:cs typeface="Segoe UI Semilight" panose="020B0402040204020203" pitchFamily="34" charset="0"/>
              </a:endParaRPr>
            </a:p>
          </p:txBody>
        </p:sp>
        <p:sp>
          <p:nvSpPr>
            <p:cNvPr id="124" name="Rectangle 123"/>
            <p:cNvSpPr/>
            <p:nvPr/>
          </p:nvSpPr>
          <p:spPr>
            <a:xfrm>
              <a:off x="5985082" y="3090949"/>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IE5</a:t>
              </a:r>
              <a:r>
                <a:rPr lang="en-US" sz="2000" dirty="0">
                  <a:solidFill>
                    <a:srgbClr val="737373"/>
                  </a:solidFill>
                  <a:latin typeface="Segoe UI Light" panose="020B0502040204020203" pitchFamily="34" charset="0"/>
                  <a:cs typeface="Segoe UI Light" panose="020B0502040204020203" pitchFamily="34" charset="0"/>
                </a:rPr>
                <a:t> </a:t>
              </a:r>
            </a:p>
            <a:p>
              <a:pPr algn="ctr" defTabSz="914377"/>
              <a:r>
                <a:rPr lang="en-US" sz="1400" dirty="0">
                  <a:solidFill>
                    <a:srgbClr val="737373"/>
                  </a:solidFill>
                  <a:latin typeface="Segoe UI Light" panose="020B0502040204020203" pitchFamily="34" charset="0"/>
                  <a:cs typeface="Segoe UI Light" panose="020B0502040204020203" pitchFamily="34" charset="0"/>
                </a:rPr>
                <a:t>Quirks</a:t>
              </a:r>
            </a:p>
          </p:txBody>
        </p:sp>
        <p:sp>
          <p:nvSpPr>
            <p:cNvPr id="125" name="Rectangle 124"/>
            <p:cNvSpPr/>
            <p:nvPr/>
          </p:nvSpPr>
          <p:spPr>
            <a:xfrm>
              <a:off x="7017151" y="3090949"/>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133" dirty="0">
                  <a:solidFill>
                    <a:srgbClr val="737373"/>
                  </a:solidFill>
                  <a:latin typeface="Segoe UI Semilight" panose="020B0402040204020203" pitchFamily="34" charset="0"/>
                  <a:cs typeface="Segoe UI Semilight" panose="020B0402040204020203" pitchFamily="34" charset="0"/>
                </a:rPr>
                <a:t>IE7</a:t>
              </a:r>
              <a:r>
                <a:rPr lang="en-US" sz="2133" dirty="0">
                  <a:solidFill>
                    <a:srgbClr val="737373"/>
                  </a:solidFill>
                  <a:latin typeface="Segoe UI Light" panose="020B0502040204020203" pitchFamily="34" charset="0"/>
                  <a:cs typeface="Segoe UI Light" panose="020B0502040204020203" pitchFamily="34" charset="0"/>
                </a:rPr>
                <a:t> </a:t>
              </a:r>
              <a:endParaRPr lang="en-US" sz="1067" dirty="0">
                <a:solidFill>
                  <a:srgbClr val="737373"/>
                </a:solidFill>
                <a:latin typeface="Segoe UI Light" panose="020B0502040204020203" pitchFamily="34" charset="0"/>
                <a:cs typeface="Segoe UI Light" panose="020B0502040204020203" pitchFamily="34" charset="0"/>
              </a:endParaRPr>
            </a:p>
            <a:p>
              <a:pPr algn="ctr" defTabSz="914377"/>
              <a:r>
                <a:rPr lang="en-US" sz="1067" dirty="0" err="1">
                  <a:solidFill>
                    <a:srgbClr val="737373"/>
                  </a:solidFill>
                  <a:latin typeface="Segoe UI Light" panose="020B0502040204020203" pitchFamily="34" charset="0"/>
                  <a:cs typeface="Segoe UI Light" panose="020B0502040204020203" pitchFamily="34" charset="0"/>
                </a:rPr>
                <a:t>Compat</a:t>
              </a:r>
              <a:r>
                <a:rPr lang="en-US" sz="1067" dirty="0">
                  <a:solidFill>
                    <a:srgbClr val="737373"/>
                  </a:solidFill>
                  <a:latin typeface="Segoe UI Light" panose="020B0502040204020203" pitchFamily="34" charset="0"/>
                  <a:cs typeface="Segoe UI Light" panose="020B0502040204020203" pitchFamily="34" charset="0"/>
                </a:rPr>
                <a:t> View</a:t>
              </a:r>
            </a:p>
          </p:txBody>
        </p:sp>
        <p:sp>
          <p:nvSpPr>
            <p:cNvPr id="126" name="Rectangle 125"/>
            <p:cNvSpPr/>
            <p:nvPr/>
          </p:nvSpPr>
          <p:spPr>
            <a:xfrm>
              <a:off x="8049219" y="3090949"/>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IE8</a:t>
              </a:r>
            </a:p>
            <a:p>
              <a:pPr algn="ctr" defTabSz="914377"/>
              <a:r>
                <a:rPr lang="en-US" sz="1051" dirty="0">
                  <a:solidFill>
                    <a:srgbClr val="737373"/>
                  </a:solidFill>
                  <a:latin typeface="Segoe UI Light" panose="020B0502040204020203" pitchFamily="34" charset="0"/>
                  <a:cs typeface="Segoe UI Light" panose="020B0502040204020203" pitchFamily="34" charset="0"/>
                </a:rPr>
                <a:t>Standards Mode</a:t>
              </a:r>
            </a:p>
          </p:txBody>
        </p:sp>
        <p:sp>
          <p:nvSpPr>
            <p:cNvPr id="127" name="Rectangle 126"/>
            <p:cNvSpPr/>
            <p:nvPr/>
          </p:nvSpPr>
          <p:spPr>
            <a:xfrm>
              <a:off x="5985082" y="4438070"/>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IE9</a:t>
              </a:r>
            </a:p>
            <a:p>
              <a:pPr algn="ctr" defTabSz="914377"/>
              <a:r>
                <a:rPr lang="en-US" sz="1051" dirty="0">
                  <a:solidFill>
                    <a:srgbClr val="737373"/>
                  </a:solidFill>
                  <a:latin typeface="Segoe UI Light" panose="020B0502040204020203" pitchFamily="34" charset="0"/>
                  <a:cs typeface="Segoe UI Light" panose="020B0502040204020203" pitchFamily="34" charset="0"/>
                </a:rPr>
                <a:t>Standards Mode</a:t>
              </a:r>
            </a:p>
          </p:txBody>
        </p:sp>
        <p:sp>
          <p:nvSpPr>
            <p:cNvPr id="128" name="Rectangle 127"/>
            <p:cNvSpPr/>
            <p:nvPr/>
          </p:nvSpPr>
          <p:spPr>
            <a:xfrm>
              <a:off x="7017830" y="4438070"/>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IE10</a:t>
              </a:r>
            </a:p>
            <a:p>
              <a:pPr algn="ctr" defTabSz="914377"/>
              <a:r>
                <a:rPr lang="en-US" sz="1051" dirty="0">
                  <a:solidFill>
                    <a:srgbClr val="737373"/>
                  </a:solidFill>
                  <a:latin typeface="Segoe UI Light" panose="020B0502040204020203" pitchFamily="34" charset="0"/>
                  <a:cs typeface="Segoe UI Light" panose="020B0502040204020203" pitchFamily="34" charset="0"/>
                </a:rPr>
                <a:t>Standards Mode</a:t>
              </a:r>
            </a:p>
          </p:txBody>
        </p:sp>
        <p:sp>
          <p:nvSpPr>
            <p:cNvPr id="129" name="Rectangle 128"/>
            <p:cNvSpPr/>
            <p:nvPr/>
          </p:nvSpPr>
          <p:spPr>
            <a:xfrm>
              <a:off x="8047659" y="4444339"/>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QME</a:t>
              </a:r>
            </a:p>
            <a:p>
              <a:pPr algn="ctr" defTabSz="914377"/>
              <a:r>
                <a:rPr lang="en-US" sz="1051" dirty="0">
                  <a:solidFill>
                    <a:srgbClr val="737373"/>
                  </a:solidFill>
                  <a:latin typeface="Segoe UI Light" panose="020B0502040204020203" pitchFamily="34" charset="0"/>
                  <a:cs typeface="Segoe UI Light" panose="020B0502040204020203" pitchFamily="34" charset="0"/>
                </a:rPr>
                <a:t>Quirks Mode Emulation</a:t>
              </a:r>
            </a:p>
          </p:txBody>
        </p:sp>
        <p:sp>
          <p:nvSpPr>
            <p:cNvPr id="130" name="Rectangle 129"/>
            <p:cNvSpPr/>
            <p:nvPr/>
          </p:nvSpPr>
          <p:spPr>
            <a:xfrm>
              <a:off x="9081288" y="4438070"/>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IE11</a:t>
              </a:r>
            </a:p>
            <a:p>
              <a:pPr algn="ctr" defTabSz="914377"/>
              <a:r>
                <a:rPr lang="en-US" sz="1051" dirty="0">
                  <a:solidFill>
                    <a:srgbClr val="737373"/>
                  </a:solidFill>
                  <a:latin typeface="Segoe UI Light" panose="020B0502040204020203" pitchFamily="34" charset="0"/>
                  <a:cs typeface="Segoe UI Light" panose="020B0502040204020203" pitchFamily="34" charset="0"/>
                </a:rPr>
                <a:t>Standards Mode</a:t>
              </a:r>
            </a:p>
          </p:txBody>
        </p:sp>
        <p:sp>
          <p:nvSpPr>
            <p:cNvPr id="131" name="Rectangle 130"/>
            <p:cNvSpPr/>
            <p:nvPr/>
          </p:nvSpPr>
          <p:spPr>
            <a:xfrm>
              <a:off x="9081288" y="3098273"/>
              <a:ext cx="900913" cy="121920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a:solidFill>
                    <a:srgbClr val="737373"/>
                  </a:solidFill>
                  <a:latin typeface="Segoe UI Semilight" panose="020B0402040204020203" pitchFamily="34" charset="0"/>
                  <a:cs typeface="Segoe UI Semilight" panose="020B0402040204020203" pitchFamily="34" charset="0"/>
                </a:rPr>
                <a:t>EMIE</a:t>
              </a:r>
            </a:p>
            <a:p>
              <a:pPr algn="ctr" defTabSz="914377"/>
              <a:r>
                <a:rPr lang="en-US" sz="1051" dirty="0">
                  <a:solidFill>
                    <a:srgbClr val="737373"/>
                  </a:solidFill>
                  <a:latin typeface="Segoe UI Light" panose="020B0502040204020203" pitchFamily="34" charset="0"/>
                  <a:cs typeface="Segoe UI Light" panose="020B0502040204020203" pitchFamily="34" charset="0"/>
                </a:rPr>
                <a:t>Enterprise Mode</a:t>
              </a:r>
            </a:p>
          </p:txBody>
        </p:sp>
        <p:sp>
          <p:nvSpPr>
            <p:cNvPr id="132" name="TextBox 131"/>
            <p:cNvSpPr txBox="1"/>
            <p:nvPr/>
          </p:nvSpPr>
          <p:spPr>
            <a:xfrm>
              <a:off x="4311584" y="3192045"/>
              <a:ext cx="1371600" cy="1855625"/>
            </a:xfrm>
            <a:prstGeom prst="rect">
              <a:avLst/>
            </a:prstGeom>
            <a:noFill/>
          </p:spPr>
          <p:txBody>
            <a:bodyPr wrap="square" lIns="137160" tIns="109728" rIns="137160" bIns="109728" rtlCol="0">
              <a:spAutoFit/>
            </a:bodyPr>
            <a:lstStyle/>
            <a:p>
              <a:pPr>
                <a:lnSpc>
                  <a:spcPct val="90000"/>
                </a:lnSpc>
                <a:spcBef>
                  <a:spcPts val="600"/>
                </a:spcBef>
              </a:pPr>
              <a:r>
                <a:rPr lang="en-US" b="1" dirty="0" smtClean="0">
                  <a:solidFill>
                    <a:schemeClr val="bg1"/>
                  </a:solidFill>
                  <a:latin typeface="Segoe UI Semibold" panose="020B0702040204020203" pitchFamily="34" charset="0"/>
                  <a:cs typeface="Segoe UI Semibold" panose="020B0702040204020203" pitchFamily="34" charset="0"/>
                </a:rPr>
                <a:t>Silverlight</a:t>
              </a:r>
            </a:p>
            <a:p>
              <a:pPr>
                <a:lnSpc>
                  <a:spcPct val="90000"/>
                </a:lnSpc>
                <a:spcBef>
                  <a:spcPts val="600"/>
                </a:spcBef>
              </a:pPr>
              <a:r>
                <a:rPr lang="en-US" b="1" dirty="0" smtClean="0">
                  <a:solidFill>
                    <a:schemeClr val="bg1"/>
                  </a:solidFill>
                  <a:latin typeface="Segoe UI Semibold" panose="020B0702040204020203" pitchFamily="34" charset="0"/>
                  <a:cs typeface="Segoe UI Semibold" panose="020B0702040204020203" pitchFamily="34" charset="0"/>
                </a:rPr>
                <a:t>Java</a:t>
              </a:r>
            </a:p>
            <a:p>
              <a:pPr>
                <a:lnSpc>
                  <a:spcPct val="90000"/>
                </a:lnSpc>
                <a:spcBef>
                  <a:spcPts val="600"/>
                </a:spcBef>
              </a:pPr>
              <a:r>
                <a:rPr lang="en-US" b="1" dirty="0" smtClean="0">
                  <a:solidFill>
                    <a:schemeClr val="bg1"/>
                  </a:solidFill>
                  <a:latin typeface="Segoe UI Semibold" panose="020B0702040204020203" pitchFamily="34" charset="0"/>
                  <a:cs typeface="Segoe UI Semibold" panose="020B0702040204020203" pitchFamily="34" charset="0"/>
                </a:rPr>
                <a:t>Flash</a:t>
              </a:r>
            </a:p>
            <a:p>
              <a:pPr>
                <a:lnSpc>
                  <a:spcPct val="90000"/>
                </a:lnSpc>
                <a:spcBef>
                  <a:spcPts val="600"/>
                </a:spcBef>
              </a:pPr>
              <a:r>
                <a:rPr lang="en-US" b="1" dirty="0" smtClean="0">
                  <a:solidFill>
                    <a:schemeClr val="bg1"/>
                  </a:solidFill>
                  <a:latin typeface="Segoe UI Semibold" panose="020B0702040204020203" pitchFamily="34" charset="0"/>
                  <a:cs typeface="Segoe UI Semibold" panose="020B0702040204020203" pitchFamily="34" charset="0"/>
                </a:rPr>
                <a:t>BHOs</a:t>
              </a:r>
            </a:p>
            <a:p>
              <a:pPr>
                <a:lnSpc>
                  <a:spcPct val="90000"/>
                </a:lnSpc>
                <a:spcBef>
                  <a:spcPts val="600"/>
                </a:spcBef>
              </a:pPr>
              <a:r>
                <a:rPr lang="en-US" b="1" dirty="0" smtClean="0">
                  <a:solidFill>
                    <a:schemeClr val="bg1"/>
                  </a:solidFill>
                  <a:latin typeface="Segoe UI Semibold" panose="020B0702040204020203" pitchFamily="34" charset="0"/>
                  <a:cs typeface="Segoe UI Semibold" panose="020B0702040204020203" pitchFamily="34" charset="0"/>
                </a:rPr>
                <a:t>ActiveX</a:t>
              </a:r>
            </a:p>
          </p:txBody>
        </p:sp>
        <p:sp>
          <p:nvSpPr>
            <p:cNvPr id="133" name="Left-Right Arrow 132"/>
            <p:cNvSpPr/>
            <p:nvPr/>
          </p:nvSpPr>
          <p:spPr>
            <a:xfrm>
              <a:off x="5078689" y="3809999"/>
              <a:ext cx="739249" cy="420063"/>
            </a:xfrm>
            <a:prstGeom prst="leftRightArrow">
              <a:avLst/>
            </a:prstGeom>
            <a:solidFill>
              <a:srgbClr val="48BAE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34" name="Rectangle 133"/>
            <p:cNvSpPr/>
            <p:nvPr/>
          </p:nvSpPr>
          <p:spPr>
            <a:xfrm>
              <a:off x="6798544" y="5823095"/>
              <a:ext cx="900913" cy="373509"/>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smtClean="0">
                  <a:solidFill>
                    <a:srgbClr val="737373"/>
                  </a:solidFill>
                  <a:latin typeface="Segoe UI Semilight" panose="020B0402040204020203" pitchFamily="34" charset="0"/>
                  <a:cs typeface="Segoe UI Semilight" panose="020B0402040204020203" pitchFamily="34" charset="0"/>
                </a:rPr>
                <a:t>BHO</a:t>
              </a:r>
              <a:endParaRPr lang="en-US" sz="1051" dirty="0">
                <a:solidFill>
                  <a:srgbClr val="737373"/>
                </a:solidFill>
                <a:latin typeface="Segoe UI Light" panose="020B0502040204020203" pitchFamily="34" charset="0"/>
                <a:cs typeface="Segoe UI Light" panose="020B0502040204020203" pitchFamily="34" charset="0"/>
              </a:endParaRPr>
            </a:p>
          </p:txBody>
        </p:sp>
        <p:sp>
          <p:nvSpPr>
            <p:cNvPr id="135" name="Rectangle 134"/>
            <p:cNvSpPr/>
            <p:nvPr/>
          </p:nvSpPr>
          <p:spPr>
            <a:xfrm>
              <a:off x="7870070" y="5823095"/>
              <a:ext cx="1221357" cy="373509"/>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dirty="0" smtClean="0">
                  <a:solidFill>
                    <a:srgbClr val="737373"/>
                  </a:solidFill>
                  <a:latin typeface="Segoe UI Semilight" panose="020B0402040204020203" pitchFamily="34" charset="0"/>
                  <a:cs typeface="Segoe UI Semilight" panose="020B0402040204020203" pitchFamily="34" charset="0"/>
                </a:rPr>
                <a:t>ActiveX</a:t>
              </a:r>
              <a:endParaRPr lang="en-US" sz="1051" dirty="0">
                <a:solidFill>
                  <a:srgbClr val="737373"/>
                </a:solidFill>
                <a:latin typeface="Segoe UI Light" panose="020B0502040204020203" pitchFamily="34" charset="0"/>
                <a:cs typeface="Segoe UI Light" panose="020B0502040204020203" pitchFamily="34" charset="0"/>
              </a:endParaRPr>
            </a:p>
          </p:txBody>
        </p:sp>
      </p:grpSp>
      <p:sp>
        <p:nvSpPr>
          <p:cNvPr id="3" name="Rectangle 2"/>
          <p:cNvSpPr/>
          <p:nvPr/>
        </p:nvSpPr>
        <p:spPr>
          <a:xfrm>
            <a:off x="8816343" y="3789246"/>
            <a:ext cx="2533446" cy="1665071"/>
          </a:xfrm>
          <a:prstGeom prst="rect">
            <a:avLst/>
          </a:prstGeom>
        </p:spPr>
        <p:txBody>
          <a:bodyPr wrap="square">
            <a:spAutoFit/>
          </a:bodyPr>
          <a:lstStyle/>
          <a:p>
            <a:pPr>
              <a:lnSpc>
                <a:spcPct val="90000"/>
              </a:lnSpc>
              <a:spcBef>
                <a:spcPts val="600"/>
              </a:spcBef>
            </a:pPr>
            <a:r>
              <a:rPr lang="en-US" b="1" dirty="0">
                <a:solidFill>
                  <a:schemeClr val="bg1"/>
                </a:solidFill>
                <a:latin typeface="Segoe UI Semibold" panose="020B0702040204020203" pitchFamily="34" charset="0"/>
                <a:cs typeface="Segoe UI Semibold" panose="020B0702040204020203" pitchFamily="34" charset="0"/>
              </a:rPr>
              <a:t>Internal engine switch enabled by CV lists, </a:t>
            </a:r>
            <a:r>
              <a:rPr lang="en-US" b="1" dirty="0" smtClean="0">
                <a:solidFill>
                  <a:schemeClr val="bg1"/>
                </a:solidFill>
                <a:latin typeface="Segoe UI Semibold" panose="020B0702040204020203" pitchFamily="34" charset="0"/>
                <a:cs typeface="Segoe UI Semibold" panose="020B0702040204020203" pitchFamily="34" charset="0"/>
              </a:rPr>
              <a:t> x-</a:t>
            </a:r>
            <a:r>
              <a:rPr lang="en-US" b="1" dirty="0" err="1" smtClean="0">
                <a:solidFill>
                  <a:schemeClr val="bg1"/>
                </a:solidFill>
                <a:latin typeface="Segoe UI Semibold" panose="020B0702040204020203" pitchFamily="34" charset="0"/>
                <a:cs typeface="Segoe UI Semibold" panose="020B0702040204020203" pitchFamily="34" charset="0"/>
              </a:rPr>
              <a:t>ua</a:t>
            </a:r>
            <a:r>
              <a:rPr lang="en-US" b="1" dirty="0" smtClean="0">
                <a:solidFill>
                  <a:schemeClr val="bg1"/>
                </a:solidFill>
                <a:latin typeface="Segoe UI Semibold" panose="020B0702040204020203" pitchFamily="34" charset="0"/>
                <a:cs typeface="Segoe UI Semibold" panose="020B0702040204020203" pitchFamily="34" charset="0"/>
              </a:rPr>
              <a:t>-compatible </a:t>
            </a:r>
            <a:r>
              <a:rPr lang="en-US" b="1" dirty="0">
                <a:solidFill>
                  <a:schemeClr val="bg1"/>
                </a:solidFill>
                <a:latin typeface="Segoe UI Semibold" panose="020B0702040204020203" pitchFamily="34" charset="0"/>
                <a:cs typeface="Segoe UI Semibold" panose="020B0702040204020203" pitchFamily="34" charset="0"/>
              </a:rPr>
              <a:t>and meta tags</a:t>
            </a:r>
          </a:p>
          <a:p>
            <a:pPr>
              <a:lnSpc>
                <a:spcPct val="90000"/>
              </a:lnSpc>
              <a:spcBef>
                <a:spcPts val="600"/>
              </a:spcBef>
            </a:pPr>
            <a:r>
              <a:rPr lang="en-US" b="1" dirty="0">
                <a:solidFill>
                  <a:schemeClr val="bg1"/>
                </a:solidFill>
                <a:latin typeface="Segoe UI Semibold" panose="020B0702040204020203" pitchFamily="34" charset="0"/>
                <a:cs typeface="Segoe UI Semibold" panose="020B0702040204020203" pitchFamily="34" charset="0"/>
              </a:rPr>
              <a:t>For sites requiring ActiveX or BHO</a:t>
            </a:r>
          </a:p>
        </p:txBody>
      </p:sp>
    </p:spTree>
    <p:extLst>
      <p:ext uri="{BB962C8B-B14F-4D97-AF65-F5344CB8AC3E}">
        <p14:creationId xmlns:p14="http://schemas.microsoft.com/office/powerpoint/2010/main" val="161537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328923" y="2674952"/>
            <a:ext cx="4502763" cy="2925747"/>
            <a:chOff x="3257131" y="1371600"/>
            <a:chExt cx="8475686" cy="4499732"/>
          </a:xfrm>
        </p:grpSpPr>
        <p:pic>
          <p:nvPicPr>
            <p:cNvPr id="88" name="Picture 87"/>
            <p:cNvPicPr>
              <a:picLocks noChangeAspect="1"/>
            </p:cNvPicPr>
            <p:nvPr/>
          </p:nvPicPr>
          <p:blipFill>
            <a:blip r:embed="rId5"/>
            <a:stretch>
              <a:fillRect/>
            </a:stretch>
          </p:blipFill>
          <p:spPr>
            <a:xfrm>
              <a:off x="3257131" y="1371600"/>
              <a:ext cx="8475686" cy="4499732"/>
            </a:xfrm>
            <a:prstGeom prst="rect">
              <a:avLst/>
            </a:prstGeom>
            <a:ln>
              <a:solidFill>
                <a:schemeClr val="tx2"/>
              </a:solidFill>
            </a:ln>
          </p:spPr>
        </p:pic>
        <p:sp>
          <p:nvSpPr>
            <p:cNvPr id="89" name="Rectangle 88"/>
            <p:cNvSpPr/>
            <p:nvPr/>
          </p:nvSpPr>
          <p:spPr>
            <a:xfrm>
              <a:off x="3377007" y="1938015"/>
              <a:ext cx="8218262" cy="3830773"/>
            </a:xfrm>
            <a:prstGeom prst="rect">
              <a:avLst/>
            </a:prstGeom>
            <a:solidFill>
              <a:srgbClr val="00B050"/>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90" name="Rectangle 89"/>
            <p:cNvSpPr/>
            <p:nvPr/>
          </p:nvSpPr>
          <p:spPr>
            <a:xfrm>
              <a:off x="4000205" y="2917162"/>
              <a:ext cx="7066152" cy="2406590"/>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400" dirty="0" smtClean="0">
                  <a:solidFill>
                    <a:srgbClr val="289FD7"/>
                  </a:solidFill>
                  <a:latin typeface="Segoe UI Semibold" panose="020B0702040204020203" pitchFamily="34" charset="0"/>
                  <a:cs typeface="Segoe UI Semibold" panose="020B0702040204020203" pitchFamily="34" charset="0"/>
                </a:rPr>
                <a:t>Evergreen</a:t>
              </a:r>
              <a:endParaRPr lang="en-US" sz="2400" dirty="0">
                <a:solidFill>
                  <a:srgbClr val="289FD7"/>
                </a:solidFill>
                <a:latin typeface="Segoe UI Semibold" panose="020B0702040204020203" pitchFamily="34" charset="0"/>
                <a:cs typeface="Segoe UI Semibold" panose="020B0702040204020203" pitchFamily="34" charset="0"/>
              </a:endParaRPr>
            </a:p>
          </p:txBody>
        </p:sp>
        <p:sp>
          <p:nvSpPr>
            <p:cNvPr id="91" name="TextBox 90"/>
            <p:cNvSpPr txBox="1"/>
            <p:nvPr/>
          </p:nvSpPr>
          <p:spPr>
            <a:xfrm>
              <a:off x="3457699" y="2034857"/>
              <a:ext cx="7873450" cy="568024"/>
            </a:xfrm>
            <a:prstGeom prst="rect">
              <a:avLst/>
            </a:prstGeom>
            <a:noFill/>
          </p:spPr>
          <p:txBody>
            <a:bodyPr wrap="square" rtlCol="0">
              <a:spAutoFit/>
            </a:bodyPr>
            <a:lstStyle/>
            <a:p>
              <a:pPr algn="ctr" defTabSz="914377"/>
              <a:r>
                <a:rPr lang="en-US" b="1" dirty="0" smtClean="0">
                  <a:solidFill>
                    <a:prstClr val="white"/>
                  </a:solidFill>
                  <a:latin typeface="Segoe UI Semilight" panose="020B0402040204020203" pitchFamily="34" charset="0"/>
                  <a:cs typeface="Segoe UI Semilight" panose="020B0402040204020203" pitchFamily="34" charset="0"/>
                </a:rPr>
                <a:t>Microsoft </a:t>
              </a:r>
              <a:r>
                <a:rPr lang="en-US" b="1" dirty="0" err="1" smtClean="0">
                  <a:solidFill>
                    <a:prstClr val="white"/>
                  </a:solidFill>
                  <a:latin typeface="Segoe UI Semilight" panose="020B0402040204020203" pitchFamily="34" charset="0"/>
                  <a:cs typeface="Segoe UI Semilight" panose="020B0402040204020203" pitchFamily="34" charset="0"/>
                </a:rPr>
                <a:t>EdgeHTML</a:t>
              </a:r>
              <a:endParaRPr lang="en-US" b="1" dirty="0">
                <a:solidFill>
                  <a:prstClr val="white"/>
                </a:solidFill>
                <a:latin typeface="Segoe UI Semilight" panose="020B0402040204020203" pitchFamily="34" charset="0"/>
                <a:cs typeface="Segoe UI Semilight" panose="020B0402040204020203" pitchFamily="34" charset="0"/>
              </a:endParaRPr>
            </a:p>
          </p:txBody>
        </p:sp>
      </p:grpSp>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8923" y="1545747"/>
            <a:ext cx="884034" cy="959654"/>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954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p:nvPr>
        </p:nvSpPr>
        <p:spPr>
          <a:xfrm>
            <a:off x="560798" y="10096"/>
            <a:ext cx="11478802" cy="1325563"/>
          </a:xfrm>
        </p:spPr>
        <p:txBody>
          <a:bodyPr>
            <a:noAutofit/>
          </a:bodyPr>
          <a:lstStyle/>
          <a:p>
            <a:r>
              <a:rPr lang="en-US" dirty="0" smtClean="0"/>
              <a:t>Microsoft Edge </a:t>
            </a:r>
            <a:r>
              <a:rPr lang="en-US" dirty="0"/>
              <a:t>is </a:t>
            </a:r>
            <a:r>
              <a:rPr lang="en-US" dirty="0" smtClean="0"/>
              <a:t>evergreen browser</a:t>
            </a:r>
            <a:endParaRPr lang="en-US" dirty="0"/>
          </a:p>
        </p:txBody>
      </p:sp>
      <p:sp>
        <p:nvSpPr>
          <p:cNvPr id="65" name="TextBox 64"/>
          <p:cNvSpPr txBox="1"/>
          <p:nvPr/>
        </p:nvSpPr>
        <p:spPr>
          <a:xfrm>
            <a:off x="1615709" y="2171538"/>
            <a:ext cx="1828800" cy="646331"/>
          </a:xfrm>
          <a:prstGeom prst="rect">
            <a:avLst/>
          </a:prstGeom>
          <a:noFill/>
        </p:spPr>
        <p:txBody>
          <a:bodyPr wrap="square" rtlCol="0">
            <a:spAutoFit/>
          </a:bodyPr>
          <a:lstStyle/>
          <a:p>
            <a:pPr algn="ctr" defTabSz="914377"/>
            <a:r>
              <a:rPr lang="en-US" b="1" dirty="0">
                <a:solidFill>
                  <a:schemeClr val="bg1"/>
                </a:solidFill>
                <a:latin typeface="Segoe UI Semibold" panose="020B0702040204020203" pitchFamily="34" charset="0"/>
                <a:cs typeface="Segoe UI Semibold" panose="020B0702040204020203" pitchFamily="34" charset="0"/>
              </a:rPr>
              <a:t>Browser</a:t>
            </a:r>
          </a:p>
          <a:p>
            <a:pPr algn="ctr" defTabSz="914377"/>
            <a:r>
              <a:rPr lang="en-US" dirty="0">
                <a:solidFill>
                  <a:schemeClr val="bg1"/>
                </a:solidFill>
                <a:latin typeface="Segoe UI Semilight" panose="020B0402040204020203" pitchFamily="34" charset="0"/>
                <a:cs typeface="Segoe UI Semilight" panose="020B0402040204020203" pitchFamily="34" charset="0"/>
              </a:rPr>
              <a:t>Chrome</a:t>
            </a:r>
          </a:p>
        </p:txBody>
      </p:sp>
      <p:pic>
        <p:nvPicPr>
          <p:cNvPr id="66" name="Picture 6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8509" y="2990156"/>
            <a:ext cx="2743200" cy="2153507"/>
          </a:xfrm>
          <a:prstGeom prst="rect">
            <a:avLst/>
          </a:prstGeom>
        </p:spPr>
      </p:pic>
      <p:pic>
        <p:nvPicPr>
          <p:cNvPr id="68" name="Picture 11" descr="http://41.media.tumblr.com/60d6aed9f846d6231d269d6c75c84770/tumblr_mog1ed3eWb1svlv8bo1_1280.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61318" y="2188379"/>
            <a:ext cx="612648" cy="612648"/>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p:cNvGrpSpPr/>
          <p:nvPr/>
        </p:nvGrpSpPr>
        <p:grpSpPr>
          <a:xfrm>
            <a:off x="4243716" y="2188379"/>
            <a:ext cx="2743200" cy="2939060"/>
            <a:chOff x="9262573" y="2187501"/>
            <a:chExt cx="2743200" cy="2939060"/>
          </a:xfrm>
        </p:grpSpPr>
        <p:pic>
          <p:nvPicPr>
            <p:cNvPr id="55" name="Picture 3" descr="C:\Users\jweber\Microsoft\Internet Explorer\Artwork\Competitor Logos\FireFox.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62573" y="2187501"/>
              <a:ext cx="612648" cy="66075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62573" y="2973054"/>
              <a:ext cx="2743200" cy="2153507"/>
            </a:xfrm>
            <a:prstGeom prst="rect">
              <a:avLst/>
            </a:prstGeom>
          </p:spPr>
        </p:pic>
        <p:sp>
          <p:nvSpPr>
            <p:cNvPr id="58" name="TextBox 57"/>
            <p:cNvSpPr txBox="1"/>
            <p:nvPr/>
          </p:nvSpPr>
          <p:spPr>
            <a:xfrm>
              <a:off x="9719773" y="2201924"/>
              <a:ext cx="1828800" cy="646331"/>
            </a:xfrm>
            <a:prstGeom prst="rect">
              <a:avLst/>
            </a:prstGeom>
            <a:noFill/>
          </p:spPr>
          <p:txBody>
            <a:bodyPr wrap="square" rtlCol="0">
              <a:spAutoFit/>
            </a:bodyPr>
            <a:lstStyle/>
            <a:p>
              <a:pPr algn="ctr" defTabSz="914377"/>
              <a:r>
                <a:rPr lang="en-US" b="1" dirty="0">
                  <a:solidFill>
                    <a:schemeClr val="bg1"/>
                  </a:solidFill>
                  <a:latin typeface="Segoe UI Semibold" panose="020B0702040204020203" pitchFamily="34" charset="0"/>
                  <a:cs typeface="Segoe UI Semibold" panose="020B0702040204020203" pitchFamily="34" charset="0"/>
                </a:rPr>
                <a:t>Browser</a:t>
              </a:r>
            </a:p>
            <a:p>
              <a:pPr algn="ctr" defTabSz="914377"/>
              <a:r>
                <a:rPr lang="en-US" dirty="0">
                  <a:solidFill>
                    <a:schemeClr val="bg1"/>
                  </a:solidFill>
                  <a:latin typeface="Segoe UI Semilight" panose="020B0402040204020203" pitchFamily="34" charset="0"/>
                  <a:cs typeface="Segoe UI Semilight" panose="020B0402040204020203" pitchFamily="34" charset="0"/>
                </a:rPr>
                <a:t>Firefox</a:t>
              </a:r>
            </a:p>
          </p:txBody>
        </p:sp>
      </p:grpSp>
      <p:grpSp>
        <p:nvGrpSpPr>
          <p:cNvPr id="81" name="Group 80"/>
          <p:cNvGrpSpPr/>
          <p:nvPr/>
        </p:nvGrpSpPr>
        <p:grpSpPr>
          <a:xfrm>
            <a:off x="7988418" y="1627298"/>
            <a:ext cx="3183771" cy="2593428"/>
            <a:chOff x="9664355" y="2201924"/>
            <a:chExt cx="1939636" cy="1908902"/>
          </a:xfrm>
        </p:grpSpPr>
        <p:sp>
          <p:nvSpPr>
            <p:cNvPr id="84" name="TextBox 83"/>
            <p:cNvSpPr txBox="1"/>
            <p:nvPr/>
          </p:nvSpPr>
          <p:spPr>
            <a:xfrm>
              <a:off x="9664355" y="3816324"/>
              <a:ext cx="1939636" cy="294502"/>
            </a:xfrm>
            <a:prstGeom prst="rect">
              <a:avLst/>
            </a:prstGeom>
            <a:noFill/>
          </p:spPr>
          <p:txBody>
            <a:bodyPr wrap="square" rtlCol="0">
              <a:spAutoFit/>
            </a:bodyPr>
            <a:lstStyle/>
            <a:p>
              <a:pPr algn="ctr" defTabSz="914377"/>
              <a:endParaRPr lang="en-US" sz="2000" b="1" dirty="0">
                <a:solidFill>
                  <a:srgbClr val="FFC000"/>
                </a:solidFill>
                <a:latin typeface="Segoe UI Semibold" panose="020B0702040204020203" pitchFamily="34" charset="0"/>
                <a:cs typeface="Segoe UI Semibold" panose="020B0702040204020203" pitchFamily="34" charset="0"/>
              </a:endParaRPr>
            </a:p>
          </p:txBody>
        </p:sp>
        <p:sp>
          <p:nvSpPr>
            <p:cNvPr id="85" name="TextBox 84"/>
            <p:cNvSpPr txBox="1"/>
            <p:nvPr/>
          </p:nvSpPr>
          <p:spPr>
            <a:xfrm>
              <a:off x="9719773" y="2201924"/>
              <a:ext cx="1828800" cy="611658"/>
            </a:xfrm>
            <a:prstGeom prst="rect">
              <a:avLst/>
            </a:prstGeom>
            <a:noFill/>
          </p:spPr>
          <p:txBody>
            <a:bodyPr wrap="square" rtlCol="0">
              <a:spAutoFit/>
            </a:bodyPr>
            <a:lstStyle/>
            <a:p>
              <a:pPr algn="ctr" defTabSz="914377"/>
              <a:r>
                <a:rPr lang="en-US" sz="2400" b="1" dirty="0">
                  <a:solidFill>
                    <a:schemeClr val="bg1"/>
                  </a:solidFill>
                  <a:latin typeface="Segoe UI Semibold" panose="020B0702040204020203" pitchFamily="34" charset="0"/>
                  <a:cs typeface="Segoe UI Semibold" panose="020B0702040204020203" pitchFamily="34" charset="0"/>
                </a:rPr>
                <a:t>Browser</a:t>
              </a:r>
            </a:p>
            <a:p>
              <a:pPr algn="ctr" defTabSz="914377"/>
              <a:r>
                <a:rPr lang="en-US" sz="2400" dirty="0" smtClean="0">
                  <a:solidFill>
                    <a:schemeClr val="bg1"/>
                  </a:solidFill>
                  <a:latin typeface="Segoe UI Semilight" panose="020B0402040204020203" pitchFamily="34" charset="0"/>
                  <a:cs typeface="Segoe UI Semilight" panose="020B0402040204020203" pitchFamily="34" charset="0"/>
                </a:rPr>
                <a:t>Microsoft Edge</a:t>
              </a:r>
              <a:endParaRPr lang="en-US" sz="2400" dirty="0">
                <a:solidFill>
                  <a:schemeClr val="bg1"/>
                </a:solidFill>
                <a:latin typeface="Segoe UI Semilight" panose="020B0402040204020203" pitchFamily="34" charset="0"/>
                <a:cs typeface="Segoe UI Semilight" panose="020B0402040204020203" pitchFamily="34" charset="0"/>
              </a:endParaRPr>
            </a:p>
          </p:txBody>
        </p:sp>
      </p:grpSp>
      <p:sp>
        <p:nvSpPr>
          <p:cNvPr id="98" name="Rectangle 97"/>
          <p:cNvSpPr/>
          <p:nvPr/>
        </p:nvSpPr>
        <p:spPr>
          <a:xfrm>
            <a:off x="1294771" y="3329861"/>
            <a:ext cx="2464430" cy="1680290"/>
          </a:xfrm>
          <a:prstGeom prst="rect">
            <a:avLst/>
          </a:prstGeom>
          <a:noFill/>
          <a:ln w="254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99" name="Rectangle 98"/>
          <p:cNvSpPr/>
          <p:nvPr/>
        </p:nvSpPr>
        <p:spPr>
          <a:xfrm>
            <a:off x="1448592" y="3481024"/>
            <a:ext cx="2158208" cy="1370376"/>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dirty="0" smtClean="0">
                <a:solidFill>
                  <a:srgbClr val="289FD7"/>
                </a:solidFill>
                <a:latin typeface="Segoe UI Semibold" panose="020B0702040204020203" pitchFamily="34" charset="0"/>
                <a:cs typeface="Segoe UI Semibold" panose="020B0702040204020203" pitchFamily="34" charset="0"/>
              </a:rPr>
              <a:t>Evergreen</a:t>
            </a:r>
            <a:endParaRPr lang="en-US" dirty="0">
              <a:solidFill>
                <a:srgbClr val="289FD7"/>
              </a:solidFill>
              <a:latin typeface="Segoe UI Semibold" panose="020B0702040204020203" pitchFamily="34" charset="0"/>
              <a:cs typeface="Segoe UI Semibold" panose="020B0702040204020203" pitchFamily="34" charset="0"/>
            </a:endParaRPr>
          </a:p>
        </p:txBody>
      </p:sp>
      <p:sp>
        <p:nvSpPr>
          <p:cNvPr id="100" name="TextBox 99"/>
          <p:cNvSpPr txBox="1"/>
          <p:nvPr/>
        </p:nvSpPr>
        <p:spPr>
          <a:xfrm>
            <a:off x="442809" y="3167760"/>
            <a:ext cx="4182821" cy="307777"/>
          </a:xfrm>
          <a:prstGeom prst="rect">
            <a:avLst/>
          </a:prstGeom>
          <a:noFill/>
        </p:spPr>
        <p:txBody>
          <a:bodyPr wrap="square" rtlCol="0">
            <a:spAutoFit/>
          </a:bodyPr>
          <a:lstStyle/>
          <a:p>
            <a:pPr algn="ctr" defTabSz="914377"/>
            <a:r>
              <a:rPr lang="en-US" sz="1400" b="1" dirty="0" smtClean="0">
                <a:solidFill>
                  <a:prstClr val="white"/>
                </a:solidFill>
                <a:latin typeface="Segoe UI Semilight" panose="020B0402040204020203" pitchFamily="34" charset="0"/>
                <a:cs typeface="Segoe UI Semilight" panose="020B0402040204020203" pitchFamily="34" charset="0"/>
              </a:rPr>
              <a:t>Blink</a:t>
            </a:r>
            <a:endParaRPr lang="en-US" sz="1400" b="1" dirty="0">
              <a:solidFill>
                <a:prstClr val="white"/>
              </a:solidFill>
              <a:latin typeface="Segoe UI Semilight" panose="020B0402040204020203" pitchFamily="34" charset="0"/>
              <a:cs typeface="Segoe UI Semilight" panose="020B0402040204020203" pitchFamily="34" charset="0"/>
            </a:endParaRPr>
          </a:p>
        </p:txBody>
      </p:sp>
      <p:sp>
        <p:nvSpPr>
          <p:cNvPr id="101" name="Rectangle 100"/>
          <p:cNvSpPr/>
          <p:nvPr/>
        </p:nvSpPr>
        <p:spPr>
          <a:xfrm>
            <a:off x="4375867" y="3368129"/>
            <a:ext cx="2478897" cy="1642022"/>
          </a:xfrm>
          <a:prstGeom prst="rect">
            <a:avLst/>
          </a:prstGeom>
          <a:noFill/>
          <a:ln w="254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a:solidFill>
                <a:prstClr val="white"/>
              </a:solidFill>
            </a:endParaRPr>
          </a:p>
        </p:txBody>
      </p:sp>
      <p:sp>
        <p:nvSpPr>
          <p:cNvPr id="102" name="Rectangle 101"/>
          <p:cNvSpPr/>
          <p:nvPr/>
        </p:nvSpPr>
        <p:spPr>
          <a:xfrm>
            <a:off x="4508500" y="3513805"/>
            <a:ext cx="2216150" cy="1356645"/>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dirty="0" smtClean="0">
                <a:solidFill>
                  <a:srgbClr val="289FD7"/>
                </a:solidFill>
                <a:latin typeface="Segoe UI Semibold" panose="020B0702040204020203" pitchFamily="34" charset="0"/>
                <a:cs typeface="Segoe UI Semibold" panose="020B0702040204020203" pitchFamily="34" charset="0"/>
              </a:rPr>
              <a:t>Evergreen</a:t>
            </a:r>
            <a:endParaRPr lang="en-US" dirty="0">
              <a:solidFill>
                <a:srgbClr val="289FD7"/>
              </a:solidFill>
              <a:latin typeface="Segoe UI Semibold" panose="020B0702040204020203" pitchFamily="34" charset="0"/>
              <a:cs typeface="Segoe UI Semibold" panose="020B0702040204020203" pitchFamily="34" charset="0"/>
            </a:endParaRPr>
          </a:p>
        </p:txBody>
      </p:sp>
      <p:sp>
        <p:nvSpPr>
          <p:cNvPr id="103" name="TextBox 102"/>
          <p:cNvSpPr txBox="1"/>
          <p:nvPr/>
        </p:nvSpPr>
        <p:spPr>
          <a:xfrm>
            <a:off x="3523906" y="3206028"/>
            <a:ext cx="4182821" cy="307777"/>
          </a:xfrm>
          <a:prstGeom prst="rect">
            <a:avLst/>
          </a:prstGeom>
          <a:noFill/>
        </p:spPr>
        <p:txBody>
          <a:bodyPr wrap="square" rtlCol="0">
            <a:spAutoFit/>
          </a:bodyPr>
          <a:lstStyle/>
          <a:p>
            <a:pPr algn="ctr" defTabSz="914377"/>
            <a:r>
              <a:rPr lang="en-US" sz="1400" b="1" dirty="0" smtClean="0">
                <a:solidFill>
                  <a:prstClr val="white"/>
                </a:solidFill>
                <a:latin typeface="Segoe UI Semilight" panose="020B0402040204020203" pitchFamily="34" charset="0"/>
                <a:cs typeface="Segoe UI Semilight" panose="020B0402040204020203" pitchFamily="34" charset="0"/>
              </a:rPr>
              <a:t>Gecko</a:t>
            </a:r>
            <a:endParaRPr lang="en-US" sz="1400" b="1" dirty="0">
              <a:solidFill>
                <a:prstClr val="white"/>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683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55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p:nvPr>
        </p:nvSpPr>
        <p:spPr>
          <a:xfrm>
            <a:off x="560798" y="-945"/>
            <a:ext cx="11079822" cy="1325563"/>
          </a:xfrm>
        </p:spPr>
        <p:txBody>
          <a:bodyPr>
            <a:noAutofit/>
          </a:bodyPr>
          <a:lstStyle/>
          <a:p>
            <a:r>
              <a:rPr lang="en-US" dirty="0" smtClean="0"/>
              <a:t>Legacy compatibility</a:t>
            </a:r>
            <a:endParaRPr lang="en-US" dirty="0"/>
          </a:p>
        </p:txBody>
      </p:sp>
      <p:sp>
        <p:nvSpPr>
          <p:cNvPr id="27" name="Content Placeholder 1"/>
          <p:cNvSpPr>
            <a:spLocks noGrp="1"/>
          </p:cNvSpPr>
          <p:nvPr>
            <p:ph idx="1"/>
          </p:nvPr>
        </p:nvSpPr>
        <p:spPr>
          <a:xfrm>
            <a:off x="560798" y="1686496"/>
            <a:ext cx="11402602" cy="4981004"/>
          </a:xfrm>
        </p:spPr>
        <p:txBody>
          <a:bodyPr>
            <a:normAutofit fontScale="92500" lnSpcReduction="20000"/>
          </a:bodyPr>
          <a:lstStyle/>
          <a:p>
            <a:pPr marL="0" indent="0">
              <a:lnSpc>
                <a:spcPct val="120000"/>
              </a:lnSpc>
              <a:spcBef>
                <a:spcPts val="0"/>
              </a:spcBef>
              <a:buNone/>
            </a:pPr>
            <a:r>
              <a:rPr lang="en-US" sz="2800" dirty="0"/>
              <a:t>Microsoft Edge is designed for the modern web and does not support IE legacy extensibility </a:t>
            </a:r>
            <a:r>
              <a:rPr lang="en-US" sz="2800" dirty="0" smtClean="0"/>
              <a:t>points</a:t>
            </a:r>
            <a:endParaRPr lang="en-US" sz="2800" dirty="0"/>
          </a:p>
          <a:p>
            <a:pPr marL="0" indent="0">
              <a:lnSpc>
                <a:spcPct val="120000"/>
              </a:lnSpc>
              <a:spcBef>
                <a:spcPts val="0"/>
              </a:spcBef>
              <a:buNone/>
            </a:pPr>
            <a:r>
              <a:rPr lang="en-US" sz="2400" dirty="0"/>
              <a:t>Internet Explorer on Windows 10 will continue to support these extension points for enterprise compatibility.</a:t>
            </a:r>
          </a:p>
          <a:p>
            <a:pPr marL="0" indent="0">
              <a:lnSpc>
                <a:spcPct val="120000"/>
              </a:lnSpc>
              <a:spcBef>
                <a:spcPts val="0"/>
              </a:spcBef>
              <a:buNone/>
            </a:pPr>
            <a:endParaRPr lang="en-US" sz="2600" dirty="0" smtClean="0"/>
          </a:p>
          <a:p>
            <a:pPr marL="0" indent="0">
              <a:lnSpc>
                <a:spcPct val="120000"/>
              </a:lnSpc>
              <a:spcBef>
                <a:spcPts val="0"/>
              </a:spcBef>
              <a:buNone/>
            </a:pPr>
            <a:r>
              <a:rPr lang="en-US" sz="2800" dirty="0" smtClean="0"/>
              <a:t>If Microsoft Edge runs into content that requires legacy IE functionality that is no longer supported, it will launch IE for that site</a:t>
            </a:r>
          </a:p>
          <a:p>
            <a:pPr marL="0" lvl="2" indent="-228605">
              <a:lnSpc>
                <a:spcPct val="120000"/>
              </a:lnSpc>
              <a:spcBef>
                <a:spcPts val="0"/>
              </a:spcBef>
              <a:buNone/>
            </a:pPr>
            <a:r>
              <a:rPr lang="en-US" sz="2400" dirty="0" smtClean="0"/>
              <a:t>IE11 on Windows 10 will continue to support Enterprise Mode for high fidelity IE8 emulation</a:t>
            </a:r>
          </a:p>
          <a:p>
            <a:pPr marL="0" indent="0">
              <a:lnSpc>
                <a:spcPct val="120000"/>
              </a:lnSpc>
              <a:spcBef>
                <a:spcPts val="0"/>
              </a:spcBef>
              <a:buNone/>
            </a:pPr>
            <a:endParaRPr lang="en-US" sz="2400" dirty="0" smtClean="0"/>
          </a:p>
          <a:p>
            <a:pPr marL="0" indent="0">
              <a:lnSpc>
                <a:spcPct val="120000"/>
              </a:lnSpc>
              <a:spcBef>
                <a:spcPts val="0"/>
              </a:spcBef>
              <a:buNone/>
            </a:pPr>
            <a:r>
              <a:rPr lang="en-US" sz="2800" dirty="0" smtClean="0"/>
              <a:t>IE11 on Windows 10 has full parity with IE11 on Windows 7/8.x for compatibility</a:t>
            </a:r>
          </a:p>
          <a:p>
            <a:pPr marL="0" lvl="2" indent="-228605">
              <a:lnSpc>
                <a:spcPct val="120000"/>
              </a:lnSpc>
              <a:spcBef>
                <a:spcPts val="0"/>
              </a:spcBef>
              <a:buNone/>
            </a:pPr>
            <a:r>
              <a:rPr lang="en-US" sz="2400" dirty="0" smtClean="0"/>
              <a:t>Eases transition to Window 10 for some enterprises with legacy web app needs.</a:t>
            </a:r>
          </a:p>
        </p:txBody>
      </p:sp>
    </p:spTree>
    <p:extLst>
      <p:ext uri="{BB962C8B-B14F-4D97-AF65-F5344CB8AC3E}">
        <p14:creationId xmlns:p14="http://schemas.microsoft.com/office/powerpoint/2010/main" val="229727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157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p:nvPr>
        </p:nvSpPr>
        <p:spPr>
          <a:xfrm>
            <a:off x="560798" y="-945"/>
            <a:ext cx="11079822" cy="1325563"/>
          </a:xfrm>
        </p:spPr>
        <p:txBody>
          <a:bodyPr>
            <a:noAutofit/>
          </a:bodyPr>
          <a:lstStyle/>
          <a:p>
            <a:r>
              <a:rPr lang="en-US" dirty="0"/>
              <a:t>Modern web interoperability</a:t>
            </a:r>
          </a:p>
        </p:txBody>
      </p:sp>
      <p:sp>
        <p:nvSpPr>
          <p:cNvPr id="3" name="Content Placeholder 2"/>
          <p:cNvSpPr>
            <a:spLocks noGrp="1"/>
          </p:cNvSpPr>
          <p:nvPr>
            <p:ph idx="1"/>
          </p:nvPr>
        </p:nvSpPr>
        <p:spPr>
          <a:xfrm>
            <a:off x="560798" y="1568619"/>
            <a:ext cx="5742826" cy="5066021"/>
          </a:xfrm>
        </p:spPr>
        <p:txBody>
          <a:bodyPr>
            <a:normAutofit lnSpcReduction="10000"/>
          </a:bodyPr>
          <a:lstStyle/>
          <a:p>
            <a:pPr marL="0" indent="0">
              <a:buNone/>
            </a:pPr>
            <a:r>
              <a:rPr lang="en-US" sz="2800" dirty="0"/>
              <a:t>New engine with focus on </a:t>
            </a:r>
            <a:r>
              <a:rPr lang="en-US" sz="2800" dirty="0" smtClean="0"/>
              <a:t>interoperability </a:t>
            </a:r>
            <a:r>
              <a:rPr lang="en-US" sz="2800" dirty="0"/>
              <a:t>with modern browsers and new HTML5 functionality</a:t>
            </a:r>
          </a:p>
          <a:p>
            <a:pPr marL="0" indent="0">
              <a:buNone/>
            </a:pPr>
            <a:endParaRPr lang="en-US" sz="2800" dirty="0"/>
          </a:p>
          <a:p>
            <a:pPr marL="0" indent="0">
              <a:buNone/>
            </a:pPr>
            <a:r>
              <a:rPr lang="en-US" sz="2800" dirty="0" smtClean="0"/>
              <a:t>Sites </a:t>
            </a:r>
            <a:r>
              <a:rPr lang="en-US" sz="2800" dirty="0"/>
              <a:t>authored for Firefox, Chrome and Safari “just work” with Microsoft </a:t>
            </a:r>
            <a:r>
              <a:rPr lang="en-US" sz="2800" dirty="0" smtClean="0"/>
              <a:t>Edge</a:t>
            </a:r>
          </a:p>
          <a:p>
            <a:pPr marL="0" indent="0">
              <a:buNone/>
            </a:pPr>
            <a:endParaRPr lang="en-US" sz="2800" dirty="0"/>
          </a:p>
          <a:p>
            <a:pPr marL="0" indent="0">
              <a:buNone/>
            </a:pPr>
            <a:r>
              <a:rPr lang="en-US" sz="2800" dirty="0"/>
              <a:t>Over 4200 interoperability fixes, and 45+ new features to render it correctly</a:t>
            </a:r>
          </a:p>
        </p:txBody>
      </p:sp>
      <p:grpSp>
        <p:nvGrpSpPr>
          <p:cNvPr id="6" name="Group 5"/>
          <p:cNvGrpSpPr/>
          <p:nvPr/>
        </p:nvGrpSpPr>
        <p:grpSpPr>
          <a:xfrm>
            <a:off x="9478276" y="1568619"/>
            <a:ext cx="2286000" cy="3767846"/>
            <a:chOff x="4572001" y="739125"/>
            <a:chExt cx="2898807" cy="4766326"/>
          </a:xfrm>
        </p:grpSpPr>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b="7512"/>
            <a:stretch/>
          </p:blipFill>
          <p:spPr>
            <a:xfrm>
              <a:off x="4572001" y="739125"/>
              <a:ext cx="2898807" cy="4766326"/>
            </a:xfrm>
            <a:prstGeom prst="rect">
              <a:avLst/>
            </a:prstGeom>
          </p:spPr>
        </p:pic>
        <p:sp>
          <p:nvSpPr>
            <p:cNvPr id="9" name="TextBox 8"/>
            <p:cNvSpPr txBox="1"/>
            <p:nvPr/>
          </p:nvSpPr>
          <p:spPr>
            <a:xfrm>
              <a:off x="5024952" y="801581"/>
              <a:ext cx="1608236" cy="261610"/>
            </a:xfrm>
            <a:prstGeom prst="rect">
              <a:avLst/>
            </a:prstGeom>
            <a:solidFill>
              <a:srgbClr val="E6E6E6"/>
            </a:solidFill>
          </p:spPr>
          <p:txBody>
            <a:bodyPr wrap="square" rtlCol="0">
              <a:spAutoFit/>
            </a:bodyPr>
            <a:lstStyle/>
            <a:p>
              <a:r>
                <a:rPr lang="en-US" sz="1100" b="1" dirty="0" smtClean="0">
                  <a:solidFill>
                    <a:srgbClr val="A7A7A7"/>
                  </a:solidFill>
                </a:rPr>
                <a:t>m.</a:t>
              </a:r>
              <a:r>
                <a:rPr lang="en-US" sz="1100" b="1" dirty="0" smtClean="0">
                  <a:solidFill>
                    <a:srgbClr val="6B6B6B"/>
                  </a:solidFill>
                </a:rPr>
                <a:t>macys.com</a:t>
              </a:r>
              <a:endParaRPr lang="en-US" sz="1100" b="1" dirty="0">
                <a:solidFill>
                  <a:srgbClr val="6B6B6B"/>
                </a:solidFill>
              </a:endParaRPr>
            </a:p>
          </p:txBody>
        </p:sp>
      </p:grpSp>
      <p:pic>
        <p:nvPicPr>
          <p:cNvPr id="10" name="Content Placeholder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54861" y="1568619"/>
            <a:ext cx="2291234" cy="3776472"/>
          </a:xfrm>
          <a:prstGeom prst="rect">
            <a:avLst/>
          </a:prstGeom>
        </p:spPr>
      </p:pic>
      <p:pic>
        <p:nvPicPr>
          <p:cNvPr id="11" name="Content Placeholder 6"/>
          <p:cNvPicPr>
            <a:picLocks noChangeAspect="1"/>
          </p:cNvPicPr>
          <p:nvPr/>
        </p:nvPicPr>
        <p:blipFill rotWithShape="1">
          <a:blip r:embed="rId9" cstate="print">
            <a:extLst>
              <a:ext uri="{28A0092B-C50C-407E-A947-70E740481C1C}">
                <a14:useLocalDpi xmlns:a14="http://schemas.microsoft.com/office/drawing/2010/main" val="0"/>
              </a:ext>
            </a:extLst>
          </a:blip>
          <a:srcRect b="9201"/>
          <a:stretch/>
        </p:blipFill>
        <p:spPr>
          <a:xfrm>
            <a:off x="9478276" y="1876996"/>
            <a:ext cx="2286000" cy="3459469"/>
          </a:xfrm>
          <a:prstGeom prst="rect">
            <a:avLst/>
          </a:prstGeom>
          <a:ln w="3175">
            <a:solidFill>
              <a:srgbClr val="A7A7A7"/>
            </a:solidFill>
          </a:ln>
        </p:spPr>
      </p:pic>
      <p:sp>
        <p:nvSpPr>
          <p:cNvPr id="12" name="Down Arrow 11"/>
          <p:cNvSpPr/>
          <p:nvPr/>
        </p:nvSpPr>
        <p:spPr>
          <a:xfrm rot="1550562">
            <a:off x="8497871" y="2552078"/>
            <a:ext cx="280396" cy="1443789"/>
          </a:xfrm>
          <a:prstGeom prst="downArrow">
            <a:avLst>
              <a:gd name="adj1" fmla="val 50000"/>
              <a:gd name="adj2" fmla="val 99828"/>
            </a:avLst>
          </a:prstGeom>
          <a:solidFill>
            <a:srgbClr val="F4B5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3" name="TextBox 12"/>
          <p:cNvSpPr txBox="1"/>
          <p:nvPr/>
        </p:nvSpPr>
        <p:spPr>
          <a:xfrm>
            <a:off x="6303624" y="5345091"/>
            <a:ext cx="2993708" cy="572464"/>
          </a:xfrm>
          <a:prstGeom prst="rect">
            <a:avLst/>
          </a:prstGeom>
          <a:noFill/>
        </p:spPr>
        <p:txBody>
          <a:bodyPr wrap="square" lIns="182880" tIns="146304" rIns="182880" bIns="146304" rtlCol="0">
            <a:spAutoFit/>
          </a:bodyPr>
          <a:lstStyle/>
          <a:p>
            <a:pPr algn="ctr">
              <a:lnSpc>
                <a:spcPct val="90000"/>
              </a:lnSpc>
              <a:spcBef>
                <a:spcPts val="800"/>
              </a:spcBef>
            </a:pPr>
            <a:r>
              <a:rPr lang="en-US" sz="2000" b="1" dirty="0">
                <a:solidFill>
                  <a:schemeClr val="bg1"/>
                </a:solidFill>
                <a:latin typeface="Segoe UI Semibold" panose="020B0702040204020203" pitchFamily="34" charset="0"/>
                <a:cs typeface="Segoe UI Semibold" panose="020B0702040204020203" pitchFamily="34" charset="0"/>
              </a:rPr>
              <a:t>Windows Phone 8.1</a:t>
            </a:r>
          </a:p>
        </p:txBody>
      </p:sp>
      <p:sp>
        <p:nvSpPr>
          <p:cNvPr id="5" name="Rectangle 4"/>
          <p:cNvSpPr/>
          <p:nvPr/>
        </p:nvSpPr>
        <p:spPr>
          <a:xfrm>
            <a:off x="9478276" y="5434312"/>
            <a:ext cx="2286000" cy="1200329"/>
          </a:xfrm>
          <a:prstGeom prst="rect">
            <a:avLst/>
          </a:prstGeom>
        </p:spPr>
        <p:txBody>
          <a:bodyPr wrap="square">
            <a:spAutoFit/>
          </a:bodyPr>
          <a:lstStyle/>
          <a:p>
            <a:pPr algn="ctr">
              <a:lnSpc>
                <a:spcPct val="90000"/>
              </a:lnSpc>
              <a:spcBef>
                <a:spcPts val="800"/>
              </a:spcBef>
            </a:pPr>
            <a:r>
              <a:rPr lang="en-US" sz="2000" b="1" dirty="0">
                <a:solidFill>
                  <a:schemeClr val="bg1"/>
                </a:solidFill>
                <a:latin typeface="Segoe UI Semibold" panose="020B0702040204020203" pitchFamily="34" charset="0"/>
                <a:cs typeface="Segoe UI Semibold" panose="020B0702040204020203" pitchFamily="34" charset="0"/>
              </a:rPr>
              <a:t>Windows Phone 8.1 </a:t>
            </a:r>
            <a:r>
              <a:rPr lang="en-US" sz="2000" b="1" dirty="0" smtClean="0">
                <a:solidFill>
                  <a:schemeClr val="bg1"/>
                </a:solidFill>
                <a:latin typeface="Segoe UI Semibold" panose="020B0702040204020203" pitchFamily="34" charset="0"/>
                <a:cs typeface="Segoe UI Semibold" panose="020B0702040204020203" pitchFamily="34" charset="0"/>
              </a:rPr>
              <a:t>+ </a:t>
            </a:r>
            <a:r>
              <a:rPr lang="en-US" sz="2000" b="1" dirty="0">
                <a:solidFill>
                  <a:schemeClr val="bg1"/>
                </a:solidFill>
                <a:latin typeface="Segoe UI Semibold" panose="020B0702040204020203" pitchFamily="34" charset="0"/>
                <a:cs typeface="Segoe UI Semibold" panose="020B0702040204020203" pitchFamily="34" charset="0"/>
              </a:rPr>
              <a:t>GDR1:</a:t>
            </a:r>
            <a:br>
              <a:rPr lang="en-US" sz="2000" b="1" dirty="0">
                <a:solidFill>
                  <a:schemeClr val="bg1"/>
                </a:solidFill>
                <a:latin typeface="Segoe UI Semibold" panose="020B0702040204020203" pitchFamily="34" charset="0"/>
                <a:cs typeface="Segoe UI Semibold" panose="020B0702040204020203" pitchFamily="34" charset="0"/>
              </a:rPr>
            </a:br>
            <a:r>
              <a:rPr lang="en-US" sz="2000" b="1" dirty="0">
                <a:solidFill>
                  <a:schemeClr val="bg1"/>
                </a:solidFill>
                <a:latin typeface="Segoe UI Semibold" panose="020B0702040204020203" pitchFamily="34" charset="0"/>
                <a:cs typeface="Segoe UI Semibold" panose="020B0702040204020203" pitchFamily="34" charset="0"/>
              </a:rPr>
              <a:t>With support for  –</a:t>
            </a:r>
            <a:r>
              <a:rPr lang="en-US" sz="2000" b="1" dirty="0" err="1">
                <a:solidFill>
                  <a:schemeClr val="bg1"/>
                </a:solidFill>
                <a:latin typeface="Segoe UI Semibold" panose="020B0702040204020203" pitchFamily="34" charset="0"/>
                <a:cs typeface="Segoe UI Semibold" panose="020B0702040204020203" pitchFamily="34" charset="0"/>
              </a:rPr>
              <a:t>webkit</a:t>
            </a:r>
            <a:r>
              <a:rPr lang="en-US" sz="2000" b="1" dirty="0">
                <a:solidFill>
                  <a:schemeClr val="bg1"/>
                </a:solidFill>
                <a:latin typeface="Segoe UI Semibold" panose="020B0702040204020203" pitchFamily="34" charset="0"/>
                <a:cs typeface="Segoe UI Semibold" panose="020B0702040204020203" pitchFamily="34" charset="0"/>
              </a:rPr>
              <a:t>-gradient</a:t>
            </a:r>
          </a:p>
        </p:txBody>
      </p:sp>
    </p:spTree>
    <p:extLst>
      <p:ext uri="{BB962C8B-B14F-4D97-AF65-F5344CB8AC3E}">
        <p14:creationId xmlns:p14="http://schemas.microsoft.com/office/powerpoint/2010/main" val="163564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Modern Web Standards</a:t>
            </a:r>
            <a:endParaRPr lang="en-US" dirty="0"/>
          </a:p>
        </p:txBody>
      </p:sp>
      <p:sp>
        <p:nvSpPr>
          <p:cNvPr id="3" name="Subtitle 2"/>
          <p:cNvSpPr>
            <a:spLocks noGrp="1"/>
          </p:cNvSpPr>
          <p:nvPr>
            <p:ph type="subTitle" idx="1"/>
          </p:nvPr>
        </p:nvSpPr>
        <p:spPr/>
        <p:txBody>
          <a:bodyPr/>
          <a:lstStyle/>
          <a:p>
            <a:r>
              <a:rPr lang="en-US" dirty="0" smtClean="0"/>
              <a:t>HTML5 + CSS3 = Magic!</a:t>
            </a:r>
            <a:endParaRPr lang="en-US" dirty="0"/>
          </a:p>
        </p:txBody>
      </p:sp>
    </p:spTree>
    <p:extLst>
      <p:ext uri="{BB962C8B-B14F-4D97-AF65-F5344CB8AC3E}">
        <p14:creationId xmlns:p14="http://schemas.microsoft.com/office/powerpoint/2010/main" val="42253248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260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p:nvPr>
        </p:nvSpPr>
        <p:spPr>
          <a:xfrm>
            <a:off x="560798" y="-945"/>
            <a:ext cx="11079822" cy="1325563"/>
          </a:xfrm>
        </p:spPr>
        <p:txBody>
          <a:bodyPr>
            <a:noAutofit/>
          </a:bodyPr>
          <a:lstStyle/>
          <a:p>
            <a:r>
              <a:rPr lang="en-US" dirty="0"/>
              <a:t>Interoperable UA string</a:t>
            </a:r>
          </a:p>
        </p:txBody>
      </p:sp>
      <p:sp>
        <p:nvSpPr>
          <p:cNvPr id="3" name="Content Placeholder 2"/>
          <p:cNvSpPr>
            <a:spLocks noGrp="1"/>
          </p:cNvSpPr>
          <p:nvPr>
            <p:ph idx="1"/>
          </p:nvPr>
        </p:nvSpPr>
        <p:spPr/>
        <p:txBody>
          <a:bodyPr>
            <a:noAutofit/>
          </a:bodyPr>
          <a:lstStyle/>
          <a:p>
            <a:pPr marL="0" indent="0">
              <a:buNone/>
            </a:pPr>
            <a:r>
              <a:rPr lang="en-US" sz="2800" dirty="0" smtClean="0">
                <a:solidFill>
                  <a:srgbClr val="48BAE7"/>
                </a:solidFill>
              </a:rPr>
              <a:t>Interoperability </a:t>
            </a:r>
            <a:r>
              <a:rPr lang="en-US" sz="2800" dirty="0">
                <a:solidFill>
                  <a:srgbClr val="48BAE7"/>
                </a:solidFill>
              </a:rPr>
              <a:t>Trident (</a:t>
            </a:r>
            <a:r>
              <a:rPr lang="en-US" sz="2800" dirty="0" err="1">
                <a:solidFill>
                  <a:srgbClr val="48BAE7"/>
                </a:solidFill>
              </a:rPr>
              <a:t>EdgeHTML</a:t>
            </a:r>
            <a:r>
              <a:rPr lang="en-US" sz="2800" dirty="0">
                <a:solidFill>
                  <a:srgbClr val="48BAE7"/>
                </a:solidFill>
              </a:rPr>
              <a:t>)</a:t>
            </a:r>
          </a:p>
          <a:p>
            <a:pPr marL="0" indent="0">
              <a:buNone/>
            </a:pPr>
            <a:r>
              <a:rPr lang="en-US" sz="2800" dirty="0"/>
              <a:t>Mozilla/5.0 (Windows NT 10.0; WOW64) </a:t>
            </a:r>
            <a:r>
              <a:rPr lang="en-US" sz="2800" dirty="0" err="1"/>
              <a:t>AppleWebKit</a:t>
            </a:r>
            <a:r>
              <a:rPr lang="en-US" sz="2800" dirty="0"/>
              <a:t>/537.36 (KHTML, like Gecko) Chrome/39.0.2171.71 Safari/537.36 Edge/12.0</a:t>
            </a:r>
          </a:p>
          <a:p>
            <a:pPr marL="0" indent="0">
              <a:buNone/>
            </a:pPr>
            <a:endParaRPr lang="en-US" sz="2000" dirty="0"/>
          </a:p>
          <a:p>
            <a:pPr marL="0" indent="0">
              <a:buNone/>
            </a:pPr>
            <a:r>
              <a:rPr lang="en-US" sz="2800" dirty="0">
                <a:solidFill>
                  <a:srgbClr val="48BAE7"/>
                </a:solidFill>
              </a:rPr>
              <a:t>Chrome</a:t>
            </a:r>
          </a:p>
          <a:p>
            <a:pPr marL="0" indent="0">
              <a:buNone/>
            </a:pPr>
            <a:r>
              <a:rPr lang="en-US" sz="2800" dirty="0"/>
              <a:t>Mozilla/5.0 (Windows NT 10.0; WOW64) </a:t>
            </a:r>
            <a:r>
              <a:rPr lang="en-US" sz="2800" dirty="0" err="1"/>
              <a:t>AppleWebKit</a:t>
            </a:r>
            <a:r>
              <a:rPr lang="en-US" sz="2800" dirty="0"/>
              <a:t>/537.36 (KHTML, like Gecko) Chrome/39.0.2171.95 Safari/537.36</a:t>
            </a:r>
          </a:p>
        </p:txBody>
      </p:sp>
    </p:spTree>
    <p:extLst>
      <p:ext uri="{BB962C8B-B14F-4D97-AF65-F5344CB8AC3E}">
        <p14:creationId xmlns:p14="http://schemas.microsoft.com/office/powerpoint/2010/main" val="166105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361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p:nvPr>
        </p:nvSpPr>
        <p:spPr>
          <a:xfrm>
            <a:off x="560798" y="-945"/>
            <a:ext cx="11079822" cy="1325563"/>
          </a:xfrm>
        </p:spPr>
        <p:txBody>
          <a:bodyPr>
            <a:noAutofit/>
          </a:bodyPr>
          <a:lstStyle/>
          <a:p>
            <a:r>
              <a:rPr lang="en-US" dirty="0"/>
              <a:t>Securing Microsoft Edge</a:t>
            </a:r>
          </a:p>
        </p:txBody>
      </p:sp>
      <p:pic>
        <p:nvPicPr>
          <p:cNvPr id="6" name="Picture 5"/>
          <p:cNvPicPr>
            <a:picLocks noChangeAspect="1"/>
          </p:cNvPicPr>
          <p:nvPr/>
        </p:nvPicPr>
        <p:blipFill rotWithShape="1">
          <a:blip r:embed="rId7"/>
          <a:srcRect t="3813"/>
          <a:stretch/>
        </p:blipFill>
        <p:spPr>
          <a:xfrm>
            <a:off x="833622" y="1919666"/>
            <a:ext cx="5176095" cy="3166890"/>
          </a:xfrm>
          <a:prstGeom prst="rect">
            <a:avLst/>
          </a:prstGeom>
        </p:spPr>
      </p:pic>
      <p:sp>
        <p:nvSpPr>
          <p:cNvPr id="8" name="Rectangle 7"/>
          <p:cNvSpPr/>
          <p:nvPr/>
        </p:nvSpPr>
        <p:spPr>
          <a:xfrm>
            <a:off x="709746" y="1842971"/>
            <a:ext cx="5233345" cy="3435964"/>
          </a:xfrm>
          <a:prstGeom prst="rect">
            <a:avLst/>
          </a:prstGeom>
          <a:solidFill>
            <a:schemeClr val="bg1">
              <a:alpha val="51000"/>
            </a:schemeClr>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3622" y="2230934"/>
            <a:ext cx="4983480" cy="2936474"/>
          </a:xfrm>
          <a:prstGeom prst="rect">
            <a:avLst/>
          </a:prstGeom>
          <a:noFill/>
          <a:ln w="1270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273530" y="4782357"/>
            <a:ext cx="5560330" cy="1355387"/>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rot="16200000">
            <a:off x="6060884" y="5136884"/>
            <a:ext cx="1101392" cy="646331"/>
          </a:xfrm>
          <a:prstGeom prst="rect">
            <a:avLst/>
          </a:prstGeom>
          <a:noFill/>
        </p:spPr>
        <p:txBody>
          <a:bodyPr wrap="none" rtlCol="0">
            <a:spAutoFit/>
          </a:bodyPr>
          <a:lstStyle/>
          <a:p>
            <a:pPr algn="ctr"/>
            <a:r>
              <a:rPr lang="en-US" dirty="0" smtClean="0">
                <a:solidFill>
                  <a:schemeClr val="bg1"/>
                </a:solidFill>
              </a:rPr>
              <a:t>Windows </a:t>
            </a:r>
          </a:p>
          <a:p>
            <a:pPr algn="ctr"/>
            <a:r>
              <a:rPr lang="en-US" dirty="0" smtClean="0">
                <a:solidFill>
                  <a:schemeClr val="bg1"/>
                </a:solidFill>
              </a:rPr>
              <a:t>Platform</a:t>
            </a:r>
            <a:endParaRPr lang="en-US" dirty="0">
              <a:solidFill>
                <a:schemeClr val="bg1"/>
              </a:solidFill>
            </a:endParaRPr>
          </a:p>
        </p:txBody>
      </p:sp>
      <p:sp>
        <p:nvSpPr>
          <p:cNvPr id="13" name="TextBox 12"/>
          <p:cNvSpPr txBox="1"/>
          <p:nvPr/>
        </p:nvSpPr>
        <p:spPr>
          <a:xfrm>
            <a:off x="7198558" y="4965919"/>
            <a:ext cx="1911101" cy="923330"/>
          </a:xfrm>
          <a:prstGeom prst="rect">
            <a:avLst/>
          </a:prstGeom>
          <a:noFill/>
        </p:spPr>
        <p:txBody>
          <a:bodyPr wrap="none" rtlCol="0">
            <a:spAutoFit/>
          </a:bodyPr>
          <a:lstStyle/>
          <a:p>
            <a:r>
              <a:rPr lang="en-US" dirty="0" smtClean="0">
                <a:solidFill>
                  <a:schemeClr val="bg1"/>
                </a:solidFill>
              </a:rPr>
              <a:t>App Container</a:t>
            </a:r>
          </a:p>
          <a:p>
            <a:r>
              <a:rPr lang="en-US" dirty="0" smtClean="0">
                <a:solidFill>
                  <a:schemeClr val="bg1"/>
                </a:solidFill>
              </a:rPr>
              <a:t>64bit Protections</a:t>
            </a:r>
          </a:p>
          <a:p>
            <a:endParaRPr lang="en-US" dirty="0" smtClean="0">
              <a:solidFill>
                <a:schemeClr val="bg1"/>
              </a:solidFill>
            </a:endParaRPr>
          </a:p>
        </p:txBody>
      </p:sp>
      <p:sp>
        <p:nvSpPr>
          <p:cNvPr id="14" name="Rectangle 13"/>
          <p:cNvSpPr/>
          <p:nvPr/>
        </p:nvSpPr>
        <p:spPr>
          <a:xfrm>
            <a:off x="6273529" y="1428346"/>
            <a:ext cx="5560331" cy="325948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16200000">
            <a:off x="5479385" y="2734922"/>
            <a:ext cx="2276842" cy="646331"/>
          </a:xfrm>
          <a:prstGeom prst="rect">
            <a:avLst/>
          </a:prstGeom>
          <a:noFill/>
        </p:spPr>
        <p:txBody>
          <a:bodyPr wrap="none" rtlCol="0">
            <a:spAutoFit/>
          </a:bodyPr>
          <a:lstStyle/>
          <a:p>
            <a:pPr algn="ctr"/>
            <a:r>
              <a:rPr lang="en-US" dirty="0" smtClean="0">
                <a:solidFill>
                  <a:schemeClr val="bg1"/>
                </a:solidFill>
              </a:rPr>
              <a:t>Microsoft Edge</a:t>
            </a:r>
          </a:p>
          <a:p>
            <a:pPr algn="ctr"/>
            <a:r>
              <a:rPr lang="en-US" dirty="0" smtClean="0">
                <a:solidFill>
                  <a:schemeClr val="bg1"/>
                </a:solidFill>
              </a:rPr>
              <a:t>Security Investments</a:t>
            </a:r>
            <a:endParaRPr lang="en-US" dirty="0">
              <a:solidFill>
                <a:schemeClr val="bg1"/>
              </a:solidFill>
            </a:endParaRPr>
          </a:p>
        </p:txBody>
      </p:sp>
      <p:sp>
        <p:nvSpPr>
          <p:cNvPr id="16" name="TextBox 15"/>
          <p:cNvSpPr txBox="1"/>
          <p:nvPr/>
        </p:nvSpPr>
        <p:spPr>
          <a:xfrm>
            <a:off x="7198558" y="1452536"/>
            <a:ext cx="4721164" cy="3416320"/>
          </a:xfrm>
          <a:prstGeom prst="rect">
            <a:avLst/>
          </a:prstGeom>
          <a:noFill/>
        </p:spPr>
        <p:txBody>
          <a:bodyPr wrap="none" rtlCol="0">
            <a:spAutoFit/>
          </a:bodyPr>
          <a:lstStyle/>
          <a:p>
            <a:r>
              <a:rPr lang="en-US" dirty="0" smtClean="0">
                <a:solidFill>
                  <a:schemeClr val="bg1"/>
                </a:solidFill>
              </a:rPr>
              <a:t>Multi-process architecture</a:t>
            </a:r>
          </a:p>
          <a:p>
            <a:r>
              <a:rPr lang="en-US" dirty="0" smtClean="0">
                <a:solidFill>
                  <a:schemeClr val="bg1"/>
                </a:solidFill>
              </a:rPr>
              <a:t>- MS Edge frame itself runs in App Container</a:t>
            </a:r>
          </a:p>
          <a:p>
            <a:r>
              <a:rPr lang="en-US" dirty="0" smtClean="0">
                <a:solidFill>
                  <a:schemeClr val="bg1"/>
                </a:solidFill>
              </a:rPr>
              <a:t>- Tabs run in EPM</a:t>
            </a:r>
          </a:p>
          <a:p>
            <a:pPr marL="285750" indent="-285750">
              <a:buFontTx/>
              <a:buChar char="-"/>
            </a:pPr>
            <a:endParaRPr lang="en-US" sz="1600" dirty="0" smtClean="0">
              <a:solidFill>
                <a:schemeClr val="bg1"/>
              </a:solidFill>
            </a:endParaRPr>
          </a:p>
          <a:p>
            <a:r>
              <a:rPr lang="en-US" dirty="0" smtClean="0">
                <a:solidFill>
                  <a:schemeClr val="bg1"/>
                </a:solidFill>
              </a:rPr>
              <a:t>Extensibility</a:t>
            </a:r>
          </a:p>
          <a:p>
            <a:r>
              <a:rPr lang="en-US" dirty="0" smtClean="0">
                <a:solidFill>
                  <a:schemeClr val="bg1"/>
                </a:solidFill>
              </a:rPr>
              <a:t>- Constrained ActiveX controls</a:t>
            </a:r>
          </a:p>
          <a:p>
            <a:r>
              <a:rPr lang="en-US" dirty="0" smtClean="0">
                <a:solidFill>
                  <a:schemeClr val="bg1"/>
                </a:solidFill>
              </a:rPr>
              <a:t>- No Toolbars or BHOs</a:t>
            </a:r>
          </a:p>
          <a:p>
            <a:endParaRPr lang="en-US" dirty="0">
              <a:solidFill>
                <a:schemeClr val="bg1"/>
              </a:solidFill>
            </a:endParaRPr>
          </a:p>
          <a:p>
            <a:r>
              <a:rPr lang="en-US" dirty="0" smtClean="0">
                <a:solidFill>
                  <a:schemeClr val="bg1"/>
                </a:solidFill>
              </a:rPr>
              <a:t>Rigorous Memory Protection</a:t>
            </a:r>
          </a:p>
          <a:p>
            <a:r>
              <a:rPr lang="en-US" dirty="0" smtClean="0">
                <a:solidFill>
                  <a:schemeClr val="bg1"/>
                </a:solidFill>
              </a:rPr>
              <a:t>Reduced Attack Surface</a:t>
            </a:r>
          </a:p>
          <a:p>
            <a:r>
              <a:rPr lang="en-US" dirty="0" err="1" smtClean="0">
                <a:solidFill>
                  <a:schemeClr val="bg1"/>
                </a:solidFill>
              </a:rPr>
              <a:t>SmartScreen</a:t>
            </a:r>
            <a:r>
              <a:rPr lang="en-US" dirty="0" smtClean="0">
                <a:solidFill>
                  <a:schemeClr val="bg1"/>
                </a:solidFill>
              </a:rPr>
              <a:t> Getting Smarter</a:t>
            </a:r>
          </a:p>
          <a:p>
            <a:endParaRPr lang="en-US" dirty="0" smtClean="0">
              <a:solidFill>
                <a:schemeClr val="bg1"/>
              </a:solidFill>
            </a:endParaRPr>
          </a:p>
        </p:txBody>
      </p:sp>
    </p:spTree>
    <p:extLst>
      <p:ext uri="{BB962C8B-B14F-4D97-AF65-F5344CB8AC3E}">
        <p14:creationId xmlns:p14="http://schemas.microsoft.com/office/powerpoint/2010/main" val="2261496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463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p:nvPr>
        </p:nvSpPr>
        <p:spPr>
          <a:xfrm>
            <a:off x="560798" y="-945"/>
            <a:ext cx="11079822" cy="1325563"/>
          </a:xfrm>
        </p:spPr>
        <p:txBody>
          <a:bodyPr>
            <a:noAutofit/>
          </a:bodyPr>
          <a:lstStyle/>
          <a:p>
            <a:pPr algn="ctr"/>
            <a:r>
              <a:rPr lang="en-US" u="sng" dirty="0">
                <a:solidFill>
                  <a:srgbClr val="48BAE7"/>
                </a:solidFill>
              </a:rPr>
              <a:t>http://dev.modern.ie/</a:t>
            </a: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3963" y="1147559"/>
            <a:ext cx="9744075" cy="6372225"/>
          </a:xfrm>
          <a:prstGeom prst="rect">
            <a:avLst/>
          </a:prstGeom>
        </p:spPr>
      </p:pic>
    </p:spTree>
    <p:extLst>
      <p:ext uri="{BB962C8B-B14F-4D97-AF65-F5344CB8AC3E}">
        <p14:creationId xmlns:p14="http://schemas.microsoft.com/office/powerpoint/2010/main" val="54230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26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a:t>JavaScript </a:t>
            </a:r>
            <a:r>
              <a:rPr lang="en-US" dirty="0" smtClean="0"/>
              <a:t>Libraries </a:t>
            </a:r>
            <a:r>
              <a:rPr lang="en-US" dirty="0"/>
              <a:t>and </a:t>
            </a:r>
            <a:r>
              <a:rPr lang="en-US" dirty="0" smtClean="0"/>
              <a:t>Tools</a:t>
            </a:r>
            <a:endParaRPr lang="en-US" dirty="0"/>
          </a:p>
        </p:txBody>
      </p:sp>
      <p:sp>
        <p:nvSpPr>
          <p:cNvPr id="4" name="Subtitle 3"/>
          <p:cNvSpPr>
            <a:spLocks noGrp="1"/>
          </p:cNvSpPr>
          <p:nvPr>
            <p:ph type="subTitle" idx="1"/>
          </p:nvPr>
        </p:nvSpPr>
        <p:spPr/>
        <p:txBody>
          <a:bodyPr/>
          <a:lstStyle/>
          <a:p>
            <a:r>
              <a:rPr lang="en-US" dirty="0" smtClean="0"/>
              <a:t>Overview</a:t>
            </a:r>
            <a:endParaRPr lang="en-US" dirty="0"/>
          </a:p>
        </p:txBody>
      </p:sp>
    </p:spTree>
    <p:extLst>
      <p:ext uri="{BB962C8B-B14F-4D97-AF65-F5344CB8AC3E}">
        <p14:creationId xmlns:p14="http://schemas.microsoft.com/office/powerpoint/2010/main" val="249039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29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60798" y="10096"/>
            <a:ext cx="11079822" cy="1325563"/>
          </a:xfrm>
        </p:spPr>
        <p:txBody>
          <a:bodyPr>
            <a:normAutofit/>
          </a:bodyPr>
          <a:lstStyle/>
          <a:p>
            <a:r>
              <a:rPr lang="en-US" dirty="0" smtClean="0">
                <a:solidFill>
                  <a:schemeClr val="bg1"/>
                </a:solidFill>
              </a:rPr>
              <a:t>Who Uses </a:t>
            </a:r>
            <a:r>
              <a:rPr lang="en-US" dirty="0" err="1" smtClean="0">
                <a:solidFill>
                  <a:schemeClr val="bg1"/>
                </a:solidFill>
              </a:rPr>
              <a:t>jQuery</a:t>
            </a:r>
            <a:r>
              <a:rPr lang="en-US" dirty="0" smtClean="0">
                <a:solidFill>
                  <a:schemeClr val="bg1"/>
                </a:solidFill>
              </a:rPr>
              <a:t>?</a:t>
            </a:r>
            <a:endParaRPr lang="en-US" dirty="0">
              <a:solidFill>
                <a:schemeClr val="bg1"/>
              </a:solidFill>
            </a:endParaRPr>
          </a:p>
        </p:txBody>
      </p:sp>
      <p:sp>
        <p:nvSpPr>
          <p:cNvPr id="4" name="TextBox 3"/>
          <p:cNvSpPr txBox="1"/>
          <p:nvPr/>
        </p:nvSpPr>
        <p:spPr>
          <a:xfrm>
            <a:off x="516267" y="5973661"/>
            <a:ext cx="5945987" cy="276999"/>
          </a:xfrm>
          <a:prstGeom prst="rect">
            <a:avLst/>
          </a:prstGeom>
          <a:noFill/>
        </p:spPr>
        <p:txBody>
          <a:bodyPr wrap="non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Source: </a:t>
            </a:r>
            <a:r>
              <a:rPr lang="en-US" sz="2000" dirty="0">
                <a:hlinkClick r:id="rId8"/>
              </a:rPr>
              <a:t>http://trends.builtwith.com/javascript/jQuery</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graphicFrame>
        <p:nvGraphicFramePr>
          <p:cNvPr id="13" name="Chart 12"/>
          <p:cNvGraphicFramePr/>
          <p:nvPr>
            <p:extLst>
              <p:ext uri="{D42A27DB-BD31-4B8C-83A1-F6EECF244321}">
                <p14:modId xmlns:p14="http://schemas.microsoft.com/office/powerpoint/2010/main" val="3741705860"/>
              </p:ext>
            </p:extLst>
          </p:nvPr>
        </p:nvGraphicFramePr>
        <p:xfrm>
          <a:off x="4741334" y="1109132"/>
          <a:ext cx="8128000" cy="5418667"/>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p:cNvSpPr txBox="1"/>
          <p:nvPr/>
        </p:nvSpPr>
        <p:spPr>
          <a:xfrm>
            <a:off x="560798" y="2151548"/>
            <a:ext cx="4876143" cy="1323439"/>
          </a:xfrm>
          <a:prstGeom prst="rect">
            <a:avLst/>
          </a:prstGeom>
          <a:noFill/>
        </p:spPr>
        <p:txBody>
          <a:bodyPr wrap="none" rtlCol="0">
            <a:spAutoFit/>
          </a:bodyPr>
          <a:lstStyle/>
          <a:p>
            <a:r>
              <a:rPr lang="en-US" sz="4000" dirty="0" smtClean="0">
                <a:solidFill>
                  <a:schemeClr val="bg1"/>
                </a:solidFill>
              </a:rPr>
              <a:t>Over 59 million sites</a:t>
            </a:r>
          </a:p>
          <a:p>
            <a:r>
              <a:rPr lang="en-US" sz="4000" dirty="0" smtClean="0">
                <a:solidFill>
                  <a:schemeClr val="bg1"/>
                </a:solidFill>
              </a:rPr>
              <a:t>66.2% of the top 10k</a:t>
            </a:r>
            <a:endParaRPr lang="en-US" sz="4000" dirty="0">
              <a:solidFill>
                <a:schemeClr val="bg1"/>
              </a:solidFill>
            </a:endParaRPr>
          </a:p>
        </p:txBody>
      </p:sp>
      <p:pic>
        <p:nvPicPr>
          <p:cNvPr id="15" name="Picture 14" descr="Screen Clipp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2491" y="3840781"/>
            <a:ext cx="3133538" cy="1767086"/>
          </a:xfrm>
          <a:prstGeom prst="rect">
            <a:avLst/>
          </a:prstGeom>
        </p:spPr>
      </p:pic>
    </p:spTree>
    <p:extLst>
      <p:ext uri="{BB962C8B-B14F-4D97-AF65-F5344CB8AC3E}">
        <p14:creationId xmlns:p14="http://schemas.microsoft.com/office/powerpoint/2010/main" val="345169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630988" y="4250266"/>
            <a:ext cx="9042400" cy="52154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831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p:nvPr>
        </p:nvSpPr>
        <p:spPr>
          <a:xfrm>
            <a:off x="560798" y="-2604"/>
            <a:ext cx="11079822" cy="1325563"/>
          </a:xfrm>
        </p:spPr>
        <p:txBody>
          <a:bodyPr>
            <a:normAutofit/>
          </a:bodyPr>
          <a:lstStyle/>
          <a:p>
            <a:r>
              <a:rPr lang="en-US" dirty="0" err="1"/>
              <a:t>jQuery</a:t>
            </a:r>
            <a:r>
              <a:rPr lang="en-US" dirty="0"/>
              <a:t> – why so popular?</a:t>
            </a:r>
          </a:p>
        </p:txBody>
      </p:sp>
      <p:graphicFrame>
        <p:nvGraphicFramePr>
          <p:cNvPr id="6" name="Diagram 5"/>
          <p:cNvGraphicFramePr/>
          <p:nvPr>
            <p:extLst>
              <p:ext uri="{D42A27DB-BD31-4B8C-83A1-F6EECF244321}">
                <p14:modId xmlns:p14="http://schemas.microsoft.com/office/powerpoint/2010/main" val="1179721097"/>
              </p:ext>
            </p:extLst>
          </p:nvPr>
        </p:nvGraphicFramePr>
        <p:xfrm>
          <a:off x="135467" y="1576916"/>
          <a:ext cx="12056533" cy="36941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p:cNvPicPr>
            <a:picLocks noChangeAspect="1"/>
          </p:cNvPicPr>
          <p:nvPr/>
        </p:nvPicPr>
        <p:blipFill>
          <a:blip r:embed="rId12"/>
          <a:stretch>
            <a:fillRect/>
          </a:stretch>
        </p:blipFill>
        <p:spPr>
          <a:xfrm>
            <a:off x="7210425" y="5638800"/>
            <a:ext cx="4981575" cy="1219200"/>
          </a:xfrm>
          <a:prstGeom prst="rect">
            <a:avLst/>
          </a:prstGeom>
        </p:spPr>
      </p:pic>
    </p:spTree>
    <p:extLst>
      <p:ext uri="{BB962C8B-B14F-4D97-AF65-F5344CB8AC3E}">
        <p14:creationId xmlns:p14="http://schemas.microsoft.com/office/powerpoint/2010/main" val="87575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798" y="10096"/>
            <a:ext cx="11079822" cy="1325563"/>
          </a:xfrm>
        </p:spPr>
        <p:txBody>
          <a:bodyPr/>
          <a:lstStyle/>
          <a:p>
            <a:r>
              <a:rPr lang="en-US" dirty="0" err="1"/>
              <a:t>jQuery</a:t>
            </a:r>
            <a:r>
              <a:rPr lang="en-US" dirty="0"/>
              <a:t> Community</a:t>
            </a:r>
          </a:p>
        </p:txBody>
      </p:sp>
      <p:sp>
        <p:nvSpPr>
          <p:cNvPr id="3" name="Text Placeholder 4"/>
          <p:cNvSpPr txBox="1">
            <a:spLocks/>
          </p:cNvSpPr>
          <p:nvPr/>
        </p:nvSpPr>
        <p:spPr>
          <a:xfrm>
            <a:off x="520701"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1800"/>
              </a:spcBef>
              <a:buNone/>
            </a:pPr>
            <a:r>
              <a:rPr lang="en-US" sz="3600" b="1" dirty="0">
                <a:solidFill>
                  <a:schemeClr val="accent2">
                    <a:alpha val="99000"/>
                  </a:schemeClr>
                </a:solidFill>
                <a:latin typeface="Segoe UI Light" pitchFamily="34" charset="0"/>
              </a:rPr>
              <a:t>jquery.com</a:t>
            </a:r>
          </a:p>
          <a:p>
            <a:pPr marL="0" indent="0" algn="r">
              <a:spcBef>
                <a:spcPts val="1800"/>
              </a:spcBef>
              <a:buNone/>
            </a:pPr>
            <a:r>
              <a:rPr lang="en-US" sz="3600" b="1" dirty="0">
                <a:solidFill>
                  <a:schemeClr val="accent2">
                    <a:alpha val="99000"/>
                  </a:schemeClr>
                </a:solidFill>
                <a:latin typeface="Segoe UI Light" pitchFamily="34" charset="0"/>
              </a:rPr>
              <a:t>api.jquery.com</a:t>
            </a:r>
          </a:p>
          <a:p>
            <a:pPr marL="0" indent="0" algn="r">
              <a:spcBef>
                <a:spcPts val="1800"/>
              </a:spcBef>
              <a:buNone/>
            </a:pPr>
            <a:r>
              <a:rPr lang="en-US" sz="3600" b="1" dirty="0">
                <a:solidFill>
                  <a:schemeClr val="accent2">
                    <a:alpha val="99000"/>
                  </a:schemeClr>
                </a:solidFill>
                <a:latin typeface="Segoe UI Light" pitchFamily="34" charset="0"/>
              </a:rPr>
              <a:t>forum.jquery.com</a:t>
            </a:r>
          </a:p>
          <a:p>
            <a:pPr marL="0" indent="0" algn="r">
              <a:spcBef>
                <a:spcPts val="1800"/>
              </a:spcBef>
              <a:buNone/>
            </a:pPr>
            <a:r>
              <a:rPr lang="en-US" sz="3600" b="1" dirty="0">
                <a:solidFill>
                  <a:schemeClr val="accent2">
                    <a:alpha val="99000"/>
                  </a:schemeClr>
                </a:solidFill>
                <a:latin typeface="Segoe UI Light" pitchFamily="34" charset="0"/>
              </a:rPr>
              <a:t>meetups.jquery.com</a:t>
            </a:r>
          </a:p>
          <a:p>
            <a:pPr marL="0" indent="0" algn="r">
              <a:spcBef>
                <a:spcPts val="1800"/>
              </a:spcBef>
              <a:buNone/>
            </a:pPr>
            <a:r>
              <a:rPr lang="en-US" sz="3600" b="1" dirty="0">
                <a:solidFill>
                  <a:schemeClr val="accent2">
                    <a:alpha val="99000"/>
                  </a:schemeClr>
                </a:solidFill>
                <a:latin typeface="Segoe UI Light" pitchFamily="34" charset="0"/>
              </a:rPr>
              <a:t>plugins.jquery.com</a:t>
            </a:r>
          </a:p>
          <a:p>
            <a:pPr marL="0" indent="0" algn="r">
              <a:spcBef>
                <a:spcPts val="1800"/>
              </a:spcBef>
              <a:buNone/>
            </a:pPr>
            <a:r>
              <a:rPr lang="en-US" sz="3600" b="1" dirty="0">
                <a:solidFill>
                  <a:schemeClr val="accent2">
                    <a:alpha val="99000"/>
                  </a:schemeClr>
                </a:solidFill>
                <a:latin typeface="Segoe UI Light" pitchFamily="34" charset="0"/>
              </a:rPr>
              <a:t>jqueryui.com</a:t>
            </a:r>
          </a:p>
        </p:txBody>
      </p:sp>
      <p:sp>
        <p:nvSpPr>
          <p:cNvPr id="4" name="Text Placeholder 4"/>
          <p:cNvSpPr txBox="1">
            <a:spLocks/>
          </p:cNvSpPr>
          <p:nvPr/>
        </p:nvSpPr>
        <p:spPr>
          <a:xfrm>
            <a:off x="6089951"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buNone/>
            </a:pPr>
            <a:r>
              <a:rPr lang="en-US" sz="3600" dirty="0">
                <a:solidFill>
                  <a:schemeClr val="tx1">
                    <a:lumMod val="60000"/>
                    <a:lumOff val="40000"/>
                    <a:alpha val="99000"/>
                  </a:schemeClr>
                </a:solidFill>
                <a:latin typeface="Segoe UI Light" pitchFamily="34" charset="0"/>
              </a:rPr>
              <a:t>Downloading</a:t>
            </a:r>
          </a:p>
          <a:p>
            <a:pPr marL="0" indent="0">
              <a:spcBef>
                <a:spcPts val="1800"/>
              </a:spcBef>
              <a:buNone/>
            </a:pPr>
            <a:r>
              <a:rPr lang="en-US" sz="3600" dirty="0">
                <a:solidFill>
                  <a:schemeClr val="tx1">
                    <a:lumMod val="60000"/>
                    <a:lumOff val="40000"/>
                    <a:alpha val="99000"/>
                  </a:schemeClr>
                </a:solidFill>
                <a:latin typeface="Segoe UI Light" pitchFamily="34" charset="0"/>
              </a:rPr>
              <a:t>Documentation</a:t>
            </a:r>
          </a:p>
          <a:p>
            <a:pPr marL="0" indent="0">
              <a:spcBef>
                <a:spcPts val="1800"/>
              </a:spcBef>
              <a:buNone/>
            </a:pPr>
            <a:r>
              <a:rPr lang="en-US" sz="3600" dirty="0">
                <a:solidFill>
                  <a:schemeClr val="tx1">
                    <a:lumMod val="60000"/>
                    <a:lumOff val="40000"/>
                    <a:alpha val="99000"/>
                  </a:schemeClr>
                </a:solidFill>
                <a:latin typeface="Segoe UI Light" pitchFamily="34" charset="0"/>
              </a:rPr>
              <a:t>Community</a:t>
            </a:r>
          </a:p>
          <a:p>
            <a:pPr marL="0" indent="0">
              <a:spcBef>
                <a:spcPts val="1800"/>
              </a:spcBef>
              <a:buNone/>
            </a:pPr>
            <a:r>
              <a:rPr lang="en-US" sz="3600" dirty="0">
                <a:solidFill>
                  <a:schemeClr val="tx1">
                    <a:lumMod val="60000"/>
                    <a:lumOff val="40000"/>
                    <a:alpha val="99000"/>
                  </a:schemeClr>
                </a:solidFill>
                <a:latin typeface="Segoe UI Light" pitchFamily="34" charset="0"/>
              </a:rPr>
              <a:t>Local Community</a:t>
            </a:r>
          </a:p>
          <a:p>
            <a:pPr marL="0" indent="0">
              <a:spcBef>
                <a:spcPts val="1800"/>
              </a:spcBef>
              <a:buNone/>
            </a:pPr>
            <a:r>
              <a:rPr lang="en-US" sz="3600" dirty="0">
                <a:solidFill>
                  <a:schemeClr val="tx1">
                    <a:lumMod val="60000"/>
                    <a:lumOff val="40000"/>
                    <a:alpha val="99000"/>
                  </a:schemeClr>
                </a:solidFill>
                <a:latin typeface="Segoe UI Light" pitchFamily="34" charset="0"/>
              </a:rPr>
              <a:t>Extending</a:t>
            </a:r>
          </a:p>
          <a:p>
            <a:pPr marL="0" indent="0">
              <a:spcBef>
                <a:spcPts val="1800"/>
              </a:spcBef>
              <a:buNone/>
            </a:pPr>
            <a:r>
              <a:rPr lang="en-US" sz="3600" dirty="0">
                <a:solidFill>
                  <a:schemeClr val="tx1">
                    <a:lumMod val="60000"/>
                    <a:lumOff val="40000"/>
                    <a:alpha val="99000"/>
                  </a:schemeClr>
                </a:solidFill>
                <a:latin typeface="Segoe UI Light" pitchFamily="34" charset="0"/>
              </a:rPr>
              <a:t>UI Widgets and Effects</a:t>
            </a:r>
          </a:p>
        </p:txBody>
      </p:sp>
    </p:spTree>
    <p:extLst>
      <p:ext uri="{BB962C8B-B14F-4D97-AF65-F5344CB8AC3E}">
        <p14:creationId xmlns:p14="http://schemas.microsoft.com/office/powerpoint/2010/main" val="3134135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798" y="-2604"/>
            <a:ext cx="11079822" cy="1325563"/>
          </a:xfrm>
        </p:spPr>
        <p:txBody>
          <a:bodyPr>
            <a:normAutofit/>
          </a:bodyPr>
          <a:lstStyle/>
          <a:p>
            <a:r>
              <a:rPr lang="en-US" dirty="0" err="1"/>
              <a:t>jQuery</a:t>
            </a:r>
            <a:r>
              <a:rPr lang="en-US" dirty="0"/>
              <a:t> Fundamentals</a:t>
            </a:r>
          </a:p>
        </p:txBody>
      </p:sp>
      <p:graphicFrame>
        <p:nvGraphicFramePr>
          <p:cNvPr id="3" name="Diagram 2"/>
          <p:cNvGraphicFramePr/>
          <p:nvPr>
            <p:extLst>
              <p:ext uri="{D42A27DB-BD31-4B8C-83A1-F6EECF244321}">
                <p14:modId xmlns:p14="http://schemas.microsoft.com/office/powerpoint/2010/main" val="2832597529"/>
              </p:ext>
            </p:extLst>
          </p:nvPr>
        </p:nvGraphicFramePr>
        <p:xfrm>
          <a:off x="348342" y="1104454"/>
          <a:ext cx="11149013" cy="2562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bwMode="auto">
          <a:xfrm>
            <a:off x="4058382" y="3641280"/>
            <a:ext cx="8019708" cy="309687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    $(‘div’).hide();</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&lt;div&gt;This will be hidden&lt;/div&gt;</a:t>
            </a:r>
          </a:p>
          <a:p>
            <a:r>
              <a:rPr lang="en-US" sz="2000" dirty="0">
                <a:solidFill>
                  <a:schemeClr val="bg1">
                    <a:alpha val="99000"/>
                  </a:schemeClr>
                </a:solidFill>
                <a:latin typeface="Consolas" pitchFamily="49" charset="0"/>
                <a:cs typeface="Consolas" pitchFamily="49" charset="0"/>
              </a:rPr>
              <a:t>&lt;div&gt;So will this&lt;/div&gt;</a:t>
            </a:r>
          </a:p>
          <a:p>
            <a:r>
              <a:rPr lang="en-US" sz="2000" dirty="0">
                <a:solidFill>
                  <a:schemeClr val="bg1">
                    <a:alpha val="99000"/>
                  </a:schemeClr>
                </a:solidFill>
                <a:latin typeface="Consolas" pitchFamily="49" charset="0"/>
                <a:cs typeface="Consolas" pitchFamily="49" charset="0"/>
              </a:rPr>
              <a:t>&lt;div&gt;Even this&lt;/div&gt;</a:t>
            </a:r>
          </a:p>
        </p:txBody>
      </p:sp>
      <p:sp>
        <p:nvSpPr>
          <p:cNvPr id="9" name="Rectangle 8"/>
          <p:cNvSpPr/>
          <p:nvPr/>
        </p:nvSpPr>
        <p:spPr bwMode="auto">
          <a:xfrm>
            <a:off x="4058382" y="3641280"/>
            <a:ext cx="8019708" cy="309687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$(function() {</a:t>
            </a:r>
          </a:p>
          <a:p>
            <a:r>
              <a:rPr lang="en-US" sz="2000" dirty="0">
                <a:solidFill>
                  <a:schemeClr val="bg1">
                    <a:alpha val="99000"/>
                  </a:schemeClr>
                </a:solidFill>
                <a:latin typeface="Consolas" pitchFamily="49" charset="0"/>
                <a:cs typeface="Consolas" pitchFamily="49" charset="0"/>
              </a:rPr>
              <a:t>    $('.submit').click(function(){</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class=“submit” type=“button” value=“Submit”/&gt;</a:t>
            </a:r>
          </a:p>
          <a:p>
            <a:endParaRPr lang="en-US" sz="2000" dirty="0">
              <a:solidFill>
                <a:schemeClr val="bg1">
                  <a:alpha val="99000"/>
                </a:schemeClr>
              </a:solidFill>
              <a:latin typeface="Consolas" pitchFamily="49" charset="0"/>
              <a:cs typeface="Consolas" pitchFamily="49" charset="0"/>
            </a:endParaRPr>
          </a:p>
        </p:txBody>
      </p:sp>
      <p:sp>
        <p:nvSpPr>
          <p:cNvPr id="10" name="Rectangle 9"/>
          <p:cNvSpPr/>
          <p:nvPr/>
        </p:nvSpPr>
        <p:spPr bwMode="auto">
          <a:xfrm>
            <a:off x="4058382" y="3641281"/>
            <a:ext cx="8019708" cy="3088943"/>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$(function() {</a:t>
            </a:r>
          </a:p>
          <a:p>
            <a:r>
              <a:rPr lang="en-US" sz="2000" dirty="0">
                <a:solidFill>
                  <a:schemeClr val="bg1">
                    <a:alpha val="99000"/>
                  </a:schemeClr>
                </a:solidFill>
                <a:latin typeface="Consolas" pitchFamily="49" charset="0"/>
                <a:cs typeface="Consolas" pitchFamily="49" charset="0"/>
              </a:rPr>
              <a:t>    $('.submit').click(function(){</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class=“submit” type=“button” value=“Submit”/&gt;</a:t>
            </a:r>
          </a:p>
        </p:txBody>
      </p:sp>
      <p:sp>
        <p:nvSpPr>
          <p:cNvPr id="11" name="Rectangle 10"/>
          <p:cNvSpPr/>
          <p:nvPr/>
        </p:nvSpPr>
        <p:spPr bwMode="auto">
          <a:xfrm>
            <a:off x="3599543" y="3018972"/>
            <a:ext cx="8592457" cy="3839028"/>
          </a:xfrm>
          <a:prstGeom prst="rect">
            <a:avLst/>
          </a:prstGeom>
          <a:solidFill>
            <a:schemeClr val="tx2"/>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400" dirty="0">
                <a:solidFill>
                  <a:schemeClr val="bg1">
                    <a:alpha val="99000"/>
                  </a:schemeClr>
                </a:solidFill>
                <a:latin typeface="Consolas" pitchFamily="49" charset="0"/>
                <a:cs typeface="Consolas" pitchFamily="49" charset="0"/>
              </a:rPr>
              <a:t>&lt;script&gt;</a:t>
            </a:r>
          </a:p>
          <a:p>
            <a:r>
              <a:rPr lang="en-US" sz="2400" dirty="0">
                <a:solidFill>
                  <a:schemeClr val="bg1">
                    <a:alpha val="99000"/>
                  </a:schemeClr>
                </a:solidFill>
                <a:latin typeface="Consolas" pitchFamily="49" charset="0"/>
                <a:cs typeface="Consolas" pitchFamily="49" charset="0"/>
              </a:rPr>
              <a:t>$(function() {</a:t>
            </a:r>
          </a:p>
          <a:p>
            <a:r>
              <a:rPr lang="en-US" sz="2400" dirty="0">
                <a:solidFill>
                  <a:schemeClr val="bg1">
                    <a:alpha val="99000"/>
                  </a:schemeClr>
                </a:solidFill>
                <a:latin typeface="Consolas" pitchFamily="49" charset="0"/>
                <a:cs typeface="Consolas" pitchFamily="49" charset="0"/>
              </a:rPr>
              <a:t>    $('.submit').click( function(){</a:t>
            </a:r>
          </a:p>
          <a:p>
            <a:r>
              <a:rPr lang="en-US" sz="2400" dirty="0">
                <a:solidFill>
                  <a:schemeClr val="bg1">
                    <a:alpha val="99000"/>
                  </a:schemeClr>
                </a:solidFill>
                <a:latin typeface="Consolas" pitchFamily="49" charset="0"/>
                <a:cs typeface="Consolas" pitchFamily="49" charset="0"/>
              </a:rPr>
              <a:t>        $('.submit').</a:t>
            </a:r>
            <a:r>
              <a:rPr lang="en-US" sz="2400" dirty="0" err="1">
                <a:solidFill>
                  <a:schemeClr val="bg1">
                    <a:alpha val="99000"/>
                  </a:schemeClr>
                </a:solidFill>
                <a:latin typeface="Consolas" pitchFamily="49" charset="0"/>
                <a:cs typeface="Consolas" pitchFamily="49" charset="0"/>
              </a:rPr>
              <a:t>css</a:t>
            </a:r>
            <a:r>
              <a:rPr lang="en-US" sz="2400" dirty="0">
                <a:solidFill>
                  <a:schemeClr val="bg1">
                    <a:alpha val="99000"/>
                  </a:schemeClr>
                </a:solidFill>
                <a:latin typeface="Consolas" pitchFamily="49" charset="0"/>
                <a:cs typeface="Consolas" pitchFamily="49" charset="0"/>
              </a:rPr>
              <a:t>('color', '#ff0000');</a:t>
            </a:r>
          </a:p>
          <a:p>
            <a:r>
              <a:rPr lang="en-US" sz="2400" dirty="0">
                <a:solidFill>
                  <a:schemeClr val="bg1">
                    <a:alpha val="99000"/>
                  </a:schemeClr>
                </a:solidFill>
                <a:latin typeface="Consolas" pitchFamily="49" charset="0"/>
                <a:cs typeface="Consolas" pitchFamily="49" charset="0"/>
              </a:rPr>
              <a:t>        $('#container')</a:t>
            </a:r>
          </a:p>
          <a:p>
            <a:r>
              <a:rPr lang="en-US" sz="2400" dirty="0">
                <a:solidFill>
                  <a:schemeClr val="bg1">
                    <a:alpha val="99000"/>
                  </a:schemeClr>
                </a:solidFill>
                <a:latin typeface="Consolas" pitchFamily="49" charset="0"/>
                <a:cs typeface="Consolas" pitchFamily="49" charset="0"/>
              </a:rPr>
              <a:t>            .append($('&lt;span&gt;Clicked!&lt;/span&gt;')</a:t>
            </a:r>
          </a:p>
          <a:p>
            <a:r>
              <a:rPr lang="en-US" sz="2400" dirty="0">
                <a:solidFill>
                  <a:schemeClr val="bg1">
                    <a:alpha val="99000"/>
                  </a:schemeClr>
                </a:solidFill>
                <a:latin typeface="Consolas" pitchFamily="49" charset="0"/>
                <a:cs typeface="Consolas" pitchFamily="49" charset="0"/>
              </a:rPr>
              <a:t>            .click(function(){ alert('foo'); }));</a:t>
            </a:r>
          </a:p>
          <a:p>
            <a:r>
              <a:rPr lang="en-US" sz="2400" dirty="0">
                <a:solidFill>
                  <a:schemeClr val="bg1">
                    <a:alpha val="99000"/>
                  </a:schemeClr>
                </a:solidFill>
                <a:latin typeface="Consolas" pitchFamily="49" charset="0"/>
                <a:cs typeface="Consolas" pitchFamily="49" charset="0"/>
              </a:rPr>
              <a:t>    });</a:t>
            </a:r>
          </a:p>
          <a:p>
            <a:r>
              <a:rPr lang="en-US" sz="2400" dirty="0">
                <a:solidFill>
                  <a:schemeClr val="bg1">
                    <a:alpha val="99000"/>
                  </a:schemeClr>
                </a:solidFill>
                <a:latin typeface="Consolas" pitchFamily="49" charset="0"/>
                <a:cs typeface="Consolas" pitchFamily="49" charset="0"/>
              </a:rPr>
              <a:t>});		</a:t>
            </a:r>
          </a:p>
          <a:p>
            <a:r>
              <a:rPr lang="en-US" sz="2400" dirty="0">
                <a:solidFill>
                  <a:schemeClr val="bg1">
                    <a:alpha val="99000"/>
                  </a:schemeClr>
                </a:solidFill>
                <a:latin typeface="Consolas" pitchFamily="49" charset="0"/>
                <a:cs typeface="Consolas" pitchFamily="49" charset="0"/>
              </a:rPr>
              <a:t>&lt;/script&gt;</a:t>
            </a:r>
          </a:p>
        </p:txBody>
      </p:sp>
    </p:spTree>
    <p:extLst>
      <p:ext uri="{BB962C8B-B14F-4D97-AF65-F5344CB8AC3E}">
        <p14:creationId xmlns:p14="http://schemas.microsoft.com/office/powerpoint/2010/main" val="3116418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jQuery</a:t>
            </a:r>
            <a:endParaRPr lang="en-US" dirty="0"/>
          </a:p>
        </p:txBody>
      </p:sp>
    </p:spTree>
    <p:extLst>
      <p:ext uri="{BB962C8B-B14F-4D97-AF65-F5344CB8AC3E}">
        <p14:creationId xmlns:p14="http://schemas.microsoft.com/office/powerpoint/2010/main" val="39642752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JavaScript Tools</a:t>
            </a:r>
            <a:endParaRPr lang="en-US" dirty="0"/>
          </a:p>
        </p:txBody>
      </p:sp>
      <p:sp>
        <p:nvSpPr>
          <p:cNvPr id="2" name="Text Placeholder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04590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16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HTML5</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3902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672814"/>
            <a:ext cx="4953000"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275771" y="1711384"/>
            <a:ext cx="4677229" cy="5146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2800" dirty="0" smtClean="0">
                <a:gradFill>
                  <a:gsLst>
                    <a:gs pos="0">
                      <a:srgbClr val="FFFFFF"/>
                    </a:gs>
                    <a:gs pos="100000">
                      <a:srgbClr val="FFFFFF"/>
                    </a:gs>
                  </a:gsLst>
                  <a:lin ang="5400000" scaled="0"/>
                </a:gradFill>
              </a:rPr>
              <a:t>JavaScript </a:t>
            </a:r>
            <a:r>
              <a:rPr lang="en-US" sz="2800" dirty="0">
                <a:gradFill>
                  <a:gsLst>
                    <a:gs pos="0">
                      <a:srgbClr val="FFFFFF"/>
                    </a:gs>
                    <a:gs pos="100000">
                      <a:srgbClr val="FFFFFF"/>
                    </a:gs>
                  </a:gsLst>
                  <a:lin ang="5400000" scaled="0"/>
                </a:gradFill>
              </a:rPr>
              <a:t>Task </a:t>
            </a:r>
            <a:r>
              <a:rPr lang="en-US" sz="2800" dirty="0" smtClean="0">
                <a:gradFill>
                  <a:gsLst>
                    <a:gs pos="0">
                      <a:srgbClr val="FFFFFF"/>
                    </a:gs>
                    <a:gs pos="100000">
                      <a:srgbClr val="FFFFFF"/>
                    </a:gs>
                  </a:gsLst>
                  <a:lin ang="5400000" scaled="0"/>
                </a:gradFill>
              </a:rPr>
              <a:t>Runner</a:t>
            </a:r>
            <a:endParaRPr lang="en-US" sz="2800" dirty="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2800" dirty="0" smtClean="0">
                <a:gradFill>
                  <a:gsLst>
                    <a:gs pos="0">
                      <a:srgbClr val="FFFFFF"/>
                    </a:gs>
                    <a:gs pos="100000">
                      <a:srgbClr val="FFFFFF"/>
                    </a:gs>
                  </a:gsLst>
                  <a:lin ang="5400000" scaled="0"/>
                </a:gradFill>
              </a:rPr>
              <a:t>Automates </a:t>
            </a:r>
            <a:r>
              <a:rPr lang="en-US" sz="2800" dirty="0" err="1" smtClean="0">
                <a:gradFill>
                  <a:gsLst>
                    <a:gs pos="0">
                      <a:srgbClr val="FFFFFF"/>
                    </a:gs>
                    <a:gs pos="100000">
                      <a:srgbClr val="FFFFFF"/>
                    </a:gs>
                  </a:gsLst>
                  <a:lin ang="5400000" scaled="0"/>
                </a:gradFill>
              </a:rPr>
              <a:t>minification</a:t>
            </a:r>
            <a:r>
              <a:rPr lang="en-US" sz="2800" dirty="0" smtClean="0">
                <a:gradFill>
                  <a:gsLst>
                    <a:gs pos="0">
                      <a:srgbClr val="FFFFFF"/>
                    </a:gs>
                    <a:gs pos="100000">
                      <a:srgbClr val="FFFFFF"/>
                    </a:gs>
                  </a:gsLst>
                  <a:lin ang="5400000" scaled="0"/>
                </a:gradFill>
              </a:rPr>
              <a:t>, </a:t>
            </a:r>
            <a:r>
              <a:rPr lang="en-US" sz="2800" dirty="0" smtClean="0"/>
              <a:t>unit </a:t>
            </a:r>
            <a:r>
              <a:rPr lang="en-US" sz="2800" dirty="0"/>
              <a:t>testing, </a:t>
            </a:r>
            <a:r>
              <a:rPr lang="en-US" sz="2800" dirty="0" smtClean="0"/>
              <a:t>compilation, etc.</a:t>
            </a:r>
          </a:p>
          <a:p>
            <a:pPr defTabSz="914099" fontAlgn="base">
              <a:lnSpc>
                <a:spcPct val="150000"/>
              </a:lnSpc>
              <a:spcBef>
                <a:spcPct val="0"/>
              </a:spcBef>
              <a:spcAft>
                <a:spcPct val="0"/>
              </a:spcAft>
            </a:pPr>
            <a:r>
              <a:rPr lang="en-US" sz="2800" dirty="0" smtClean="0">
                <a:gradFill>
                  <a:gsLst>
                    <a:gs pos="0">
                      <a:srgbClr val="FFFFFF"/>
                    </a:gs>
                    <a:gs pos="100000">
                      <a:srgbClr val="FFFFFF"/>
                    </a:gs>
                  </a:gsLst>
                  <a:lin ang="5400000" scaled="0"/>
                </a:gradFill>
              </a:rPr>
              <a:t>Configuration over code</a:t>
            </a:r>
          </a:p>
          <a:p>
            <a:pPr defTabSz="914099" fontAlgn="base">
              <a:lnSpc>
                <a:spcPct val="150000"/>
              </a:lnSpc>
              <a:spcBef>
                <a:spcPct val="0"/>
              </a:spcBef>
              <a:spcAft>
                <a:spcPct val="0"/>
              </a:spcAft>
            </a:pPr>
            <a:r>
              <a:rPr lang="en-US" sz="2800" dirty="0" smtClean="0">
                <a:gradFill>
                  <a:gsLst>
                    <a:gs pos="0">
                      <a:srgbClr val="FFFFFF"/>
                    </a:gs>
                    <a:gs pos="100000">
                      <a:srgbClr val="FFFFFF"/>
                    </a:gs>
                  </a:gsLst>
                  <a:lin ang="5400000" scaled="0"/>
                </a:gradFill>
              </a:rPr>
              <a:t>Common tasks already available as Grunt Plugins</a:t>
            </a:r>
            <a:endParaRPr lang="en-US" sz="28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275771" y="529318"/>
            <a:ext cx="11079163" cy="1325563"/>
          </a:xfrm>
        </p:spPr>
        <p:txBody>
          <a:bodyPr/>
          <a:lstStyle/>
          <a:p>
            <a:r>
              <a:rPr lang="en-US" dirty="0" smtClean="0"/>
              <a:t>Grunt</a:t>
            </a:r>
            <a:endParaRPr lang="en-US" dirty="0"/>
          </a:p>
        </p:txBody>
      </p:sp>
      <p:sp>
        <p:nvSpPr>
          <p:cNvPr id="6" name="Rectangle 5"/>
          <p:cNvSpPr/>
          <p:nvPr/>
        </p:nvSpPr>
        <p:spPr>
          <a:xfrm>
            <a:off x="4953000" y="0"/>
            <a:ext cx="7239000" cy="6858000"/>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43729"/>
              </a:solidFill>
            </a:endParaRPr>
          </a:p>
        </p:txBody>
      </p:sp>
      <p:pic>
        <p:nvPicPr>
          <p:cNvPr id="5" name="Picture 4"/>
          <p:cNvPicPr>
            <a:picLocks noChangeAspect="1"/>
          </p:cNvPicPr>
          <p:nvPr/>
        </p:nvPicPr>
        <p:blipFill>
          <a:blip r:embed="rId2"/>
          <a:stretch>
            <a:fillRect/>
          </a:stretch>
        </p:blipFill>
        <p:spPr>
          <a:xfrm>
            <a:off x="5105100" y="168552"/>
            <a:ext cx="6985300" cy="6549597"/>
          </a:xfrm>
          <a:prstGeom prst="rect">
            <a:avLst/>
          </a:prstGeom>
        </p:spPr>
      </p:pic>
      <p:pic>
        <p:nvPicPr>
          <p:cNvPr id="31746" name="Picture 2" descr="http://gruntjs.com/img/grunt-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5100" y="3551237"/>
            <a:ext cx="3429000" cy="403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095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1"/>
            <a:ext cx="7704668" cy="685800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52399" y="131649"/>
            <a:ext cx="7365998" cy="8635542"/>
          </a:xfrm>
          <a:prstGeom prst="rect">
            <a:avLst/>
          </a:prstGeom>
        </p:spPr>
      </p:pic>
      <p:sp>
        <p:nvSpPr>
          <p:cNvPr id="12" name="Rectangle 11"/>
          <p:cNvSpPr/>
          <p:nvPr/>
        </p:nvSpPr>
        <p:spPr>
          <a:xfrm>
            <a:off x="7704669" y="576554"/>
            <a:ext cx="4487331"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7704669" y="1543018"/>
            <a:ext cx="4487331"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Another JS Task Runner</a:t>
            </a:r>
            <a:endParaRPr lang="en-US" sz="3200" dirty="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Code over </a:t>
            </a:r>
            <a:r>
              <a:rPr lang="en-US" sz="3200" dirty="0" err="1" smtClean="0">
                <a:gradFill>
                  <a:gsLst>
                    <a:gs pos="0">
                      <a:srgbClr val="FFFFFF"/>
                    </a:gs>
                    <a:gs pos="100000">
                      <a:srgbClr val="FFFFFF"/>
                    </a:gs>
                  </a:gsLst>
                  <a:lin ang="5400000" scaled="0"/>
                </a:gradFill>
              </a:rPr>
              <a:t>config</a:t>
            </a:r>
            <a:endParaRPr lang="en-US" sz="3200" dirty="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Streaming build system</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Tasks are executed in maximum concurrency</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7910286" y="433057"/>
            <a:ext cx="4076096" cy="1325563"/>
          </a:xfrm>
        </p:spPr>
        <p:txBody>
          <a:bodyPr/>
          <a:lstStyle/>
          <a:p>
            <a:r>
              <a:rPr lang="en-US" dirty="0" smtClean="0"/>
              <a:t>Gulp</a:t>
            </a:r>
            <a:endParaRPr lang="en-US" dirty="0"/>
          </a:p>
        </p:txBody>
      </p:sp>
      <p:pic>
        <p:nvPicPr>
          <p:cNvPr id="32770" name="Picture 2" descr="https://raw.githubusercontent.com/gulpjs/artwork/master/gulp-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1997" y="3441700"/>
            <a:ext cx="1408056" cy="314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298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672814"/>
            <a:ext cx="4755095"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56681" y="0"/>
            <a:ext cx="7435319" cy="6858000"/>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43729"/>
              </a:solidFill>
            </a:endParaRPr>
          </a:p>
        </p:txBody>
      </p:sp>
      <p:sp>
        <p:nvSpPr>
          <p:cNvPr id="3" name="Rectangle 2"/>
          <p:cNvSpPr/>
          <p:nvPr/>
        </p:nvSpPr>
        <p:spPr bwMode="auto">
          <a:xfrm>
            <a:off x="275771" y="976497"/>
            <a:ext cx="4321629"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The </a:t>
            </a:r>
            <a:r>
              <a:rPr lang="en-US" sz="3200" dirty="0">
                <a:gradFill>
                  <a:gsLst>
                    <a:gs pos="0">
                      <a:srgbClr val="FFFFFF"/>
                    </a:gs>
                    <a:gs pos="100000">
                      <a:srgbClr val="FFFFFF"/>
                    </a:gs>
                  </a:gsLst>
                  <a:lin ang="5400000" scaled="0"/>
                </a:gradFill>
              </a:rPr>
              <a:t>package manager for the </a:t>
            </a:r>
            <a:r>
              <a:rPr lang="en-US" sz="3200" dirty="0" smtClean="0">
                <a:gradFill>
                  <a:gsLst>
                    <a:gs pos="0">
                      <a:srgbClr val="FFFFFF"/>
                    </a:gs>
                    <a:gs pos="100000">
                      <a:srgbClr val="FFFFFF"/>
                    </a:gs>
                  </a:gsLst>
                  <a:lin ang="5400000" scaled="0"/>
                </a:gradFill>
              </a:rPr>
              <a:t>Web</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50k existing users</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&gt;25k packages</a:t>
            </a:r>
          </a:p>
        </p:txBody>
      </p:sp>
      <p:sp>
        <p:nvSpPr>
          <p:cNvPr id="2" name="Title 1"/>
          <p:cNvSpPr>
            <a:spLocks noGrp="1"/>
          </p:cNvSpPr>
          <p:nvPr>
            <p:ph type="title" idx="4294967295"/>
          </p:nvPr>
        </p:nvSpPr>
        <p:spPr>
          <a:xfrm>
            <a:off x="275771" y="529318"/>
            <a:ext cx="11079163" cy="1325563"/>
          </a:xfrm>
        </p:spPr>
        <p:txBody>
          <a:bodyPr/>
          <a:lstStyle/>
          <a:p>
            <a:r>
              <a:rPr lang="en-US" dirty="0" smtClean="0"/>
              <a:t>Bower</a:t>
            </a:r>
            <a:endParaRPr lang="en-US" dirty="0"/>
          </a:p>
        </p:txBody>
      </p:sp>
      <p:pic>
        <p:nvPicPr>
          <p:cNvPr id="8" name="Picture 7"/>
          <p:cNvPicPr>
            <a:picLocks noChangeAspect="1"/>
          </p:cNvPicPr>
          <p:nvPr/>
        </p:nvPicPr>
        <p:blipFill>
          <a:blip r:embed="rId3"/>
          <a:stretch>
            <a:fillRect/>
          </a:stretch>
        </p:blipFill>
        <p:spPr>
          <a:xfrm>
            <a:off x="4907195" y="292336"/>
            <a:ext cx="7056205" cy="4028255"/>
          </a:xfrm>
          <a:prstGeom prst="rect">
            <a:avLst/>
          </a:prstGeom>
        </p:spPr>
      </p:pic>
      <p:pic>
        <p:nvPicPr>
          <p:cNvPr id="28674" name="Picture 2" descr="Bowe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78310" y="4247371"/>
            <a:ext cx="2885090" cy="253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782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Single Page Applications</a:t>
            </a:r>
            <a:endParaRPr lang="en-US" dirty="0"/>
          </a:p>
        </p:txBody>
      </p:sp>
      <p:sp>
        <p:nvSpPr>
          <p:cNvPr id="2" name="Text Placeholder 1"/>
          <p:cNvSpPr>
            <a:spLocks noGrp="1"/>
          </p:cNvSpPr>
          <p:nvPr>
            <p:ph type="subTitle" idx="1"/>
          </p:nvPr>
        </p:nvSpPr>
        <p:spPr/>
        <p:txBody>
          <a:bodyPr/>
          <a:lstStyle/>
          <a:p>
            <a:r>
              <a:rPr lang="en-US" dirty="0" smtClean="0"/>
              <a:t>Overview and frameworks</a:t>
            </a:r>
            <a:endParaRPr lang="en-US" dirty="0"/>
          </a:p>
        </p:txBody>
      </p:sp>
    </p:spTree>
    <p:extLst>
      <p:ext uri="{BB962C8B-B14F-4D97-AF65-F5344CB8AC3E}">
        <p14:creationId xmlns:p14="http://schemas.microsoft.com/office/powerpoint/2010/main" val="3045571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03241"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Client Browser</a:t>
            </a:r>
          </a:p>
        </p:txBody>
      </p:sp>
      <p:sp>
        <p:nvSpPr>
          <p:cNvPr id="9" name="Rectangle 8"/>
          <p:cNvSpPr/>
          <p:nvPr/>
        </p:nvSpPr>
        <p:spPr bwMode="auto">
          <a:xfrm>
            <a:off x="9796358"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Web</a:t>
            </a:r>
            <a:br>
              <a:rPr lang="en-US" sz="4000" dirty="0">
                <a:gradFill>
                  <a:gsLst>
                    <a:gs pos="0">
                      <a:srgbClr val="FFFFFF"/>
                    </a:gs>
                    <a:gs pos="100000">
                      <a:srgbClr val="FFFFFF"/>
                    </a:gs>
                  </a:gsLst>
                  <a:lin ang="5400000" scaled="0"/>
                </a:gradFill>
              </a:rPr>
            </a:br>
            <a:r>
              <a:rPr lang="en-US" sz="4000" dirty="0">
                <a:gradFill>
                  <a:gsLst>
                    <a:gs pos="0">
                      <a:srgbClr val="FFFFFF"/>
                    </a:gs>
                    <a:gs pos="100000">
                      <a:srgbClr val="FFFFFF"/>
                    </a:gs>
                  </a:gsLst>
                  <a:lin ang="5400000" scaled="0"/>
                </a:gradFill>
              </a:rPr>
              <a:t>Server</a:t>
            </a:r>
          </a:p>
        </p:txBody>
      </p:sp>
      <p:sp>
        <p:nvSpPr>
          <p:cNvPr id="10" name="Right Arrow 9"/>
          <p:cNvSpPr/>
          <p:nvPr/>
        </p:nvSpPr>
        <p:spPr bwMode="auto">
          <a:xfrm>
            <a:off x="3007805" y="1194816"/>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07804" y="2015143"/>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400241" y="1968550"/>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
        <p:nvSpPr>
          <p:cNvPr id="26" name="Right Arrow 25"/>
          <p:cNvSpPr/>
          <p:nvPr/>
        </p:nvSpPr>
        <p:spPr bwMode="auto">
          <a:xfrm>
            <a:off x="3013901" y="4002167"/>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13900" y="4822494"/>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2" name="Folded Corner 11"/>
          <p:cNvSpPr/>
          <p:nvPr/>
        </p:nvSpPr>
        <p:spPr bwMode="auto">
          <a:xfrm>
            <a:off x="7400241" y="4869691"/>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
        <p:nvSpPr>
          <p:cNvPr id="4" name="Title 3"/>
          <p:cNvSpPr>
            <a:spLocks noGrp="1"/>
          </p:cNvSpPr>
          <p:nvPr>
            <p:ph type="title"/>
          </p:nvPr>
        </p:nvSpPr>
        <p:spPr>
          <a:xfrm>
            <a:off x="560798" y="-2604"/>
            <a:ext cx="11079822" cy="1325563"/>
          </a:xfrm>
        </p:spPr>
        <p:txBody>
          <a:bodyPr>
            <a:normAutofit/>
          </a:bodyPr>
          <a:lstStyle/>
          <a:p>
            <a:r>
              <a:rPr lang="en-US" dirty="0"/>
              <a:t>Comparison: standard page </a:t>
            </a:r>
            <a:r>
              <a:rPr lang="en-US" dirty="0" smtClean="0"/>
              <a:t>requests</a:t>
            </a:r>
            <a:endParaRPr lang="en-US" dirty="0"/>
          </a:p>
        </p:txBody>
      </p:sp>
    </p:spTree>
    <p:extLst>
      <p:ext uri="{BB962C8B-B14F-4D97-AF65-F5344CB8AC3E}">
        <p14:creationId xmlns:p14="http://schemas.microsoft.com/office/powerpoint/2010/main" val="1701667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03241"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Client Browser</a:t>
            </a:r>
          </a:p>
        </p:txBody>
      </p:sp>
      <p:sp>
        <p:nvSpPr>
          <p:cNvPr id="9" name="Rectangle 8"/>
          <p:cNvSpPr/>
          <p:nvPr/>
        </p:nvSpPr>
        <p:spPr bwMode="auto">
          <a:xfrm>
            <a:off x="9796358"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Web</a:t>
            </a:r>
            <a:br>
              <a:rPr lang="en-US" sz="4000" dirty="0">
                <a:gradFill>
                  <a:gsLst>
                    <a:gs pos="0">
                      <a:srgbClr val="FFFFFF"/>
                    </a:gs>
                    <a:gs pos="100000">
                      <a:srgbClr val="FFFFFF"/>
                    </a:gs>
                  </a:gsLst>
                  <a:lin ang="5400000" scaled="0"/>
                </a:gradFill>
              </a:rPr>
            </a:br>
            <a:r>
              <a:rPr lang="en-US" sz="4000" dirty="0">
                <a:gradFill>
                  <a:gsLst>
                    <a:gs pos="0">
                      <a:srgbClr val="FFFFFF"/>
                    </a:gs>
                    <a:gs pos="100000">
                      <a:srgbClr val="FFFFFF"/>
                    </a:gs>
                  </a:gsLst>
                  <a:lin ang="5400000" scaled="0"/>
                </a:gradFill>
              </a:rPr>
              <a:t>Server</a:t>
            </a:r>
          </a:p>
        </p:txBody>
      </p:sp>
      <p:sp>
        <p:nvSpPr>
          <p:cNvPr id="10" name="Right Arrow 9"/>
          <p:cNvSpPr/>
          <p:nvPr/>
        </p:nvSpPr>
        <p:spPr bwMode="auto">
          <a:xfrm>
            <a:off x="3007805" y="1194816"/>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07804" y="2015143"/>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400241" y="1968550"/>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
        <p:nvSpPr>
          <p:cNvPr id="26" name="Right Arrow 25"/>
          <p:cNvSpPr/>
          <p:nvPr/>
        </p:nvSpPr>
        <p:spPr bwMode="auto">
          <a:xfrm>
            <a:off x="3013901" y="4002167"/>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13900" y="4822494"/>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smtClean="0">
                <a:gradFill>
                  <a:gsLst>
                    <a:gs pos="0">
                      <a:srgbClr val="FFFFFF"/>
                    </a:gs>
                    <a:gs pos="100000">
                      <a:srgbClr val="FFFFFF"/>
                    </a:gs>
                  </a:gsLst>
                  <a:lin ang="5400000" scaled="0"/>
                </a:gradFill>
              </a:rPr>
              <a:t>Response</a:t>
            </a:r>
            <a:r>
              <a:rPr lang="en-US" sz="2800" dirty="0">
                <a:gradFill>
                  <a:gsLst>
                    <a:gs pos="0">
                      <a:srgbClr val="FFFFFF"/>
                    </a:gs>
                    <a:gs pos="100000">
                      <a:srgbClr val="FFFFFF"/>
                    </a:gs>
                  </a:gsLst>
                  <a:lin ang="5400000" scaled="0"/>
                </a:gradFill>
              </a:rPr>
              <a:t>: </a:t>
            </a:r>
            <a:r>
              <a:rPr lang="en-US" sz="2800" dirty="0" smtClean="0">
                <a:gradFill>
                  <a:gsLst>
                    <a:gs pos="0">
                      <a:srgbClr val="FFFFFF"/>
                    </a:gs>
                    <a:gs pos="100000">
                      <a:srgbClr val="FFFFFF"/>
                    </a:gs>
                  </a:gsLst>
                  <a:lin ang="5400000" scaled="0"/>
                </a:gradFill>
              </a:rPr>
              <a:t>Tiny bit of data</a:t>
            </a:r>
            <a:endParaRPr lang="en-US" sz="2800" dirty="0">
              <a:gradFill>
                <a:gsLst>
                  <a:gs pos="0">
                    <a:srgbClr val="FFFFFF"/>
                  </a:gs>
                  <a:gs pos="100000">
                    <a:srgbClr val="FFFFFF"/>
                  </a:gs>
                </a:gsLst>
                <a:lin ang="5400000" scaled="0"/>
              </a:gradFill>
            </a:endParaRPr>
          </a:p>
        </p:txBody>
      </p:sp>
      <p:sp>
        <p:nvSpPr>
          <p:cNvPr id="11" name="Cloud 10"/>
          <p:cNvSpPr/>
          <p:nvPr/>
        </p:nvSpPr>
        <p:spPr bwMode="auto">
          <a:xfrm>
            <a:off x="7441993" y="5095219"/>
            <a:ext cx="2037766" cy="795113"/>
          </a:xfrm>
          <a:prstGeom prst="cloud">
            <a:avLst/>
          </a:prstGeom>
          <a:solidFill>
            <a:srgbClr val="333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{product}</a:t>
            </a:r>
          </a:p>
        </p:txBody>
      </p:sp>
      <p:sp>
        <p:nvSpPr>
          <p:cNvPr id="4" name="Title 3"/>
          <p:cNvSpPr>
            <a:spLocks noGrp="1"/>
          </p:cNvSpPr>
          <p:nvPr>
            <p:ph type="title"/>
          </p:nvPr>
        </p:nvSpPr>
        <p:spPr>
          <a:xfrm>
            <a:off x="560798" y="10096"/>
            <a:ext cx="11079822" cy="1325563"/>
          </a:xfrm>
        </p:spPr>
        <p:txBody>
          <a:bodyPr>
            <a:normAutofit/>
          </a:bodyPr>
          <a:lstStyle/>
          <a:p>
            <a:r>
              <a:rPr lang="en-US" dirty="0"/>
              <a:t>Comparison: Single Page </a:t>
            </a:r>
            <a:r>
              <a:rPr lang="en-US" dirty="0" smtClean="0"/>
              <a:t>Application</a:t>
            </a:r>
            <a:endParaRPr lang="en-US" dirty="0"/>
          </a:p>
        </p:txBody>
      </p:sp>
    </p:spTree>
    <p:extLst>
      <p:ext uri="{BB962C8B-B14F-4D97-AF65-F5344CB8AC3E}">
        <p14:creationId xmlns:p14="http://schemas.microsoft.com/office/powerpoint/2010/main" val="3448643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3671" y="672814"/>
            <a:ext cx="4131733"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275771" y="976497"/>
            <a:ext cx="11914643"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Declarative Bindings</a:t>
            </a:r>
          </a:p>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Automatic UI refresh</a:t>
            </a:r>
          </a:p>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Dependency Tracking</a:t>
            </a:r>
          </a:p>
          <a:p>
            <a:pPr defTabSz="914099" fontAlgn="base">
              <a:lnSpc>
                <a:spcPct val="150000"/>
              </a:lnSpc>
              <a:spcBef>
                <a:spcPct val="0"/>
              </a:spcBef>
              <a:spcAft>
                <a:spcPct val="0"/>
              </a:spcAft>
            </a:pPr>
            <a:r>
              <a:rPr lang="en-US" sz="3200" dirty="0" err="1">
                <a:gradFill>
                  <a:gsLst>
                    <a:gs pos="0">
                      <a:srgbClr val="FFFFFF"/>
                    </a:gs>
                    <a:gs pos="100000">
                      <a:srgbClr val="FFFFFF"/>
                    </a:gs>
                  </a:gsLst>
                  <a:lin ang="5400000" scaled="0"/>
                </a:gradFill>
              </a:rPr>
              <a:t>Templating</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275771" y="529318"/>
            <a:ext cx="11079163" cy="1325563"/>
          </a:xfrm>
        </p:spPr>
        <p:txBody>
          <a:bodyPr/>
          <a:lstStyle/>
          <a:p>
            <a:r>
              <a:rPr lang="en-US" dirty="0" smtClean="0"/>
              <a:t>Knockout.js</a:t>
            </a:r>
            <a:endParaRPr lang="en-US" dirty="0"/>
          </a:p>
        </p:txBody>
      </p:sp>
      <p:pic>
        <p:nvPicPr>
          <p:cNvPr id="69636" name="Picture 4" descr="http://knockoutjs.com/img/homepage-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404" y="0"/>
            <a:ext cx="7935010" cy="6939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23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840133" y="1239335"/>
            <a:ext cx="4351867"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87868" y="-118533"/>
            <a:ext cx="8128001" cy="7247466"/>
          </a:xfrm>
          <a:prstGeom prst="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7980439" y="1543018"/>
            <a:ext cx="4685696"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Custom Tag Attributes</a:t>
            </a:r>
            <a:endParaRPr lang="en-US" sz="3200" dirty="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Powerful Directives</a:t>
            </a:r>
            <a:endParaRPr lang="en-US" sz="3200" dirty="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Declarative Style</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Strict Separation</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7980439" y="1095839"/>
            <a:ext cx="4076096" cy="1325563"/>
          </a:xfrm>
        </p:spPr>
        <p:txBody>
          <a:bodyPr/>
          <a:lstStyle/>
          <a:p>
            <a:r>
              <a:rPr lang="en-US" dirty="0" err="1" smtClean="0"/>
              <a:t>AngularJS</a:t>
            </a:r>
            <a:endParaRPr lang="en-US" dirty="0"/>
          </a:p>
        </p:txBody>
      </p:sp>
      <p:sp>
        <p:nvSpPr>
          <p:cNvPr id="8" name="Rectangle 3"/>
          <p:cNvSpPr>
            <a:spLocks noChangeArrowheads="1"/>
          </p:cNvSpPr>
          <p:nvPr/>
        </p:nvSpPr>
        <p:spPr bwMode="auto">
          <a:xfrm>
            <a:off x="0" y="285100"/>
            <a:ext cx="7840134" cy="6186309"/>
          </a:xfrm>
          <a:prstGeom prst="rect">
            <a:avLst/>
          </a:prstGeom>
          <a:solidFill>
            <a:schemeClr val="tx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doctype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-app</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="app"&gt;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body</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tabs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title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="Localization"&gt;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Date: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'2013-04-01'</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date:'</a:t>
            </a:r>
            <a:r>
              <a:rPr kumimoji="0" lang="en-US" b="0" i="0" u="none" strike="noStrike" cap="none" normalizeH="0" baseline="0" dirty="0" err="1" smtClean="0">
                <a:ln>
                  <a:noFill/>
                </a:ln>
                <a:solidFill>
                  <a:srgbClr val="800080"/>
                </a:solidFill>
                <a:effectLst/>
                <a:latin typeface="Consolas" panose="020B0609020204030204" pitchFamily="49" charset="0"/>
                <a:cs typeface="Consolas" panose="020B0609020204030204" pitchFamily="49" charset="0"/>
              </a:rPr>
              <a:t>fullDate</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Currency: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123456</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currency</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Number: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98765.4321</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number</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title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="Pluralization"&gt;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-controller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BeerCounter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-repeat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in beers"&gt;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-pluralize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when</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beerForms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-pluralize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tabs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body</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203374" y="4141524"/>
            <a:ext cx="2777064" cy="2777064"/>
          </a:xfrm>
          <a:prstGeom prst="rect">
            <a:avLst/>
          </a:prstGeom>
        </p:spPr>
      </p:pic>
    </p:spTree>
    <p:extLst>
      <p:ext uri="{BB962C8B-B14F-4D97-AF65-F5344CB8AC3E}">
        <p14:creationId xmlns:p14="http://schemas.microsoft.com/office/powerpoint/2010/main" val="2588436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3671" y="672814"/>
            <a:ext cx="4631424"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56681" y="0"/>
            <a:ext cx="7435319" cy="6858000"/>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275771" y="976497"/>
            <a:ext cx="11914643"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Ember is a framework</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Convention over </a:t>
            </a:r>
            <a:r>
              <a:rPr lang="en-US" sz="3200" dirty="0" err="1" smtClean="0">
                <a:gradFill>
                  <a:gsLst>
                    <a:gs pos="0">
                      <a:srgbClr val="FFFFFF"/>
                    </a:gs>
                    <a:gs pos="100000">
                      <a:srgbClr val="FFFFFF"/>
                    </a:gs>
                  </a:gsLst>
                  <a:lin ang="5400000" scaled="0"/>
                </a:gradFill>
              </a:rPr>
              <a:t>config</a:t>
            </a:r>
            <a:endParaRPr lang="en-US" sz="3200" dirty="0" smtClean="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URLs are important</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275771" y="529318"/>
            <a:ext cx="11079163" cy="1325563"/>
          </a:xfrm>
        </p:spPr>
        <p:txBody>
          <a:bodyPr/>
          <a:lstStyle/>
          <a:p>
            <a:r>
              <a:rPr lang="en-US" dirty="0" smtClean="0"/>
              <a:t>Ember.js</a:t>
            </a:r>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9148" y="529318"/>
            <a:ext cx="7182852" cy="47345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4016" y="3591655"/>
            <a:ext cx="3086100" cy="2933700"/>
          </a:xfrm>
          <a:prstGeom prst="rect">
            <a:avLst/>
          </a:prstGeom>
        </p:spPr>
      </p:pic>
    </p:spTree>
    <p:extLst>
      <p:ext uri="{BB962C8B-B14F-4D97-AF65-F5344CB8AC3E}">
        <p14:creationId xmlns:p14="http://schemas.microsoft.com/office/powerpoint/2010/main" val="144639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Building the </a:t>
            </a:r>
            <a:r>
              <a:rPr lang="en-US" dirty="0" err="1" smtClean="0"/>
              <a:t>GeekQuiz</a:t>
            </a:r>
            <a:r>
              <a:rPr lang="en-US" dirty="0" smtClean="0"/>
              <a:t> front end</a:t>
            </a:r>
            <a:endParaRPr lang="en-US" dirty="0"/>
          </a:p>
        </p:txBody>
      </p:sp>
    </p:spTree>
    <p:extLst>
      <p:ext uri="{BB962C8B-B14F-4D97-AF65-F5344CB8AC3E}">
        <p14:creationId xmlns:p14="http://schemas.microsoft.com/office/powerpoint/2010/main" val="322298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19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p:nvPr>
        </p:nvSpPr>
        <p:spPr>
          <a:xfrm>
            <a:off x="560798" y="8995"/>
            <a:ext cx="11079822" cy="1325563"/>
          </a:xfrm>
        </p:spPr>
        <p:txBody>
          <a:bodyPr>
            <a:normAutofit/>
          </a:bodyPr>
          <a:lstStyle/>
          <a:p>
            <a:r>
              <a:rPr lang="en-US" dirty="0" smtClean="0"/>
              <a:t>What is HTML5?</a:t>
            </a:r>
            <a:endParaRPr lang="en-US" dirty="0"/>
          </a:p>
        </p:txBody>
      </p:sp>
      <p:sp>
        <p:nvSpPr>
          <p:cNvPr id="5" name="Text Placeholder 4"/>
          <p:cNvSpPr>
            <a:spLocks noGrp="1"/>
          </p:cNvSpPr>
          <p:nvPr>
            <p:ph type="body" sz="quarter" idx="4294967295"/>
          </p:nvPr>
        </p:nvSpPr>
        <p:spPr>
          <a:xfrm>
            <a:off x="668423" y="2660121"/>
            <a:ext cx="5116513" cy="1108075"/>
          </a:xfrm>
        </p:spPr>
        <p:txBody>
          <a:bodyPr>
            <a:noAutofit/>
          </a:bodyPr>
          <a:lstStyle/>
          <a:p>
            <a:pPr marL="0" indent="0">
              <a:buNone/>
            </a:pPr>
            <a:r>
              <a:rPr lang="en-US" sz="4000" spc="-100" dirty="0">
                <a:latin typeface="Segoe UI Light" pitchFamily="34" charset="0"/>
              </a:rPr>
              <a:t>Not a marketing message</a:t>
            </a:r>
          </a:p>
        </p:txBody>
      </p:sp>
      <p:sp>
        <p:nvSpPr>
          <p:cNvPr id="8" name="Text Placeholder 4"/>
          <p:cNvSpPr txBox="1">
            <a:spLocks/>
          </p:cNvSpPr>
          <p:nvPr/>
        </p:nvSpPr>
        <p:spPr>
          <a:xfrm>
            <a:off x="746821" y="3819311"/>
            <a:ext cx="5116375" cy="1223412"/>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A </a:t>
            </a:r>
            <a:r>
              <a:rPr lang="en-US" b="1" dirty="0">
                <a:solidFill>
                  <a:schemeClr val="bg1"/>
                </a:solidFill>
              </a:rPr>
              <a:t>new standard </a:t>
            </a:r>
            <a:r>
              <a:rPr lang="en-US" dirty="0">
                <a:solidFill>
                  <a:schemeClr val="bg1"/>
                </a:solidFill>
              </a:rPr>
              <a:t>for</a:t>
            </a:r>
          </a:p>
          <a:p>
            <a:r>
              <a:rPr lang="en-US" dirty="0">
                <a:solidFill>
                  <a:schemeClr val="bg1"/>
                </a:solidFill>
              </a:rPr>
              <a:t>a </a:t>
            </a:r>
            <a:r>
              <a:rPr lang="en-US" b="1" dirty="0">
                <a:solidFill>
                  <a:schemeClr val="bg1"/>
                </a:solidFill>
              </a:rPr>
              <a:t>new web</a:t>
            </a:r>
          </a:p>
        </p:txBody>
      </p:sp>
      <p:sp>
        <p:nvSpPr>
          <p:cNvPr id="9" name="Text Placeholder 4"/>
          <p:cNvSpPr txBox="1">
            <a:spLocks/>
          </p:cNvSpPr>
          <p:nvPr/>
        </p:nvSpPr>
        <p:spPr>
          <a:xfrm>
            <a:off x="746822" y="5093838"/>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A language with support on a variety of devices</a:t>
            </a:r>
          </a:p>
        </p:txBody>
      </p:sp>
      <p:sp>
        <p:nvSpPr>
          <p:cNvPr id="12" name="Text Placeholder 4"/>
          <p:cNvSpPr txBox="1">
            <a:spLocks/>
          </p:cNvSpPr>
          <p:nvPr/>
        </p:nvSpPr>
        <p:spPr>
          <a:xfrm>
            <a:off x="668423" y="1334558"/>
            <a:ext cx="10864572"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Umbrella term: </a:t>
            </a:r>
            <a:r>
              <a:rPr lang="en-US" dirty="0" err="1">
                <a:solidFill>
                  <a:schemeClr val="bg1"/>
                </a:solidFill>
              </a:rPr>
              <a:t>vNext</a:t>
            </a:r>
            <a:r>
              <a:rPr lang="en-US" dirty="0">
                <a:solidFill>
                  <a:schemeClr val="bg1"/>
                </a:solidFill>
              </a:rPr>
              <a:t> HTML, CSS, </a:t>
            </a:r>
            <a:r>
              <a:rPr lang="en-US" dirty="0" err="1">
                <a:solidFill>
                  <a:schemeClr val="bg1"/>
                </a:solidFill>
              </a:rPr>
              <a:t>ECMAScript</a:t>
            </a:r>
            <a:r>
              <a:rPr lang="en-US" dirty="0">
                <a:solidFill>
                  <a:schemeClr val="bg1"/>
                </a:solidFill>
              </a:rPr>
              <a:t> </a:t>
            </a:r>
          </a:p>
        </p:txBody>
      </p:sp>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1460" y="2970230"/>
            <a:ext cx="6027710" cy="3733311"/>
          </a:xfrm>
          <a:prstGeom prst="rect">
            <a:avLst/>
          </a:prstGeom>
        </p:spPr>
      </p:pic>
    </p:spTree>
    <p:extLst>
      <p:ext uri="{BB962C8B-B14F-4D97-AF65-F5344CB8AC3E}">
        <p14:creationId xmlns:p14="http://schemas.microsoft.com/office/powerpoint/2010/main" val="333055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P spid="9"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676048"/>
            <a:ext cx="11034445" cy="2387600"/>
          </a:xfrm>
        </p:spPr>
        <p:txBody>
          <a:bodyPr/>
          <a:lstStyle/>
          <a:p>
            <a:r>
              <a:rPr lang="en-US" dirty="0" smtClean="0"/>
              <a:t>Summary</a:t>
            </a:r>
            <a:endParaRPr lang="en-US" dirty="0"/>
          </a:p>
        </p:txBody>
      </p:sp>
      <p:sp>
        <p:nvSpPr>
          <p:cNvPr id="3" name="Subtitle 2"/>
          <p:cNvSpPr>
            <a:spLocks noGrp="1"/>
          </p:cNvSpPr>
          <p:nvPr>
            <p:ph type="subTitle" idx="1"/>
          </p:nvPr>
        </p:nvSpPr>
        <p:spPr>
          <a:xfrm>
            <a:off x="606175" y="3210152"/>
            <a:ext cx="11034445" cy="3304947"/>
          </a:xfrm>
        </p:spPr>
        <p:txBody>
          <a:bodyPr>
            <a:noAutofit/>
          </a:bodyPr>
          <a:lstStyle/>
          <a:p>
            <a:pPr marL="571500" indent="-571500">
              <a:lnSpc>
                <a:spcPct val="110000"/>
              </a:lnSpc>
              <a:buFont typeface="Wingdings" panose="05000000000000000000" pitchFamily="2" charset="2"/>
              <a:buChar char="à"/>
            </a:pPr>
            <a:r>
              <a:rPr lang="en-US" dirty="0" smtClean="0"/>
              <a:t>Modern web </a:t>
            </a:r>
            <a:r>
              <a:rPr lang="en-US" smtClean="0"/>
              <a:t>standards </a:t>
            </a:r>
            <a:r>
              <a:rPr lang="en-US" smtClean="0"/>
              <a:t>overview</a:t>
            </a:r>
            <a:endParaRPr lang="en-US" dirty="0" smtClean="0"/>
          </a:p>
          <a:p>
            <a:pPr marL="571500" indent="-571500">
              <a:lnSpc>
                <a:spcPct val="110000"/>
              </a:lnSpc>
              <a:buFont typeface="Wingdings" panose="05000000000000000000" pitchFamily="2" charset="2"/>
              <a:buChar char="à"/>
            </a:pPr>
            <a:r>
              <a:rPr lang="en-US" dirty="0" smtClean="0"/>
              <a:t>Microsoft Edge</a:t>
            </a:r>
          </a:p>
          <a:p>
            <a:pPr marL="571500" indent="-571500">
              <a:lnSpc>
                <a:spcPct val="110000"/>
              </a:lnSpc>
              <a:buFont typeface="Wingdings" panose="05000000000000000000" pitchFamily="2" charset="2"/>
              <a:buChar char="à"/>
            </a:pPr>
            <a:r>
              <a:rPr lang="en-US" dirty="0" smtClean="0"/>
              <a:t>JavaScript Libraries </a:t>
            </a:r>
            <a:r>
              <a:rPr lang="en-US" dirty="0" smtClean="0"/>
              <a:t>and Tools </a:t>
            </a:r>
            <a:r>
              <a:rPr lang="en-US" dirty="0" smtClean="0"/>
              <a:t>overview</a:t>
            </a:r>
            <a:endParaRPr lang="en-US" dirty="0" smtClean="0"/>
          </a:p>
          <a:p>
            <a:pPr marL="571500" indent="-571500">
              <a:lnSpc>
                <a:spcPct val="110000"/>
              </a:lnSpc>
              <a:buFont typeface="Wingdings" panose="05000000000000000000" pitchFamily="2" charset="2"/>
              <a:buChar char="à"/>
            </a:pPr>
            <a:r>
              <a:rPr lang="en-US" dirty="0" smtClean="0"/>
              <a:t>Single </a:t>
            </a:r>
            <a:r>
              <a:rPr lang="en-US" dirty="0"/>
              <a:t>Page Applications</a:t>
            </a:r>
          </a:p>
        </p:txBody>
      </p:sp>
    </p:spTree>
    <p:extLst>
      <p:ext uri="{BB962C8B-B14F-4D97-AF65-F5344CB8AC3E}">
        <p14:creationId xmlns:p14="http://schemas.microsoft.com/office/powerpoint/2010/main" val="31446843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44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228600"/>
            <a:ext cx="11152188" cy="747713"/>
          </a:xfrm>
        </p:spPr>
        <p:txBody>
          <a:bodyPr>
            <a:normAutofit fontScale="90000"/>
          </a:bodyPr>
          <a:lstStyle/>
          <a:p>
            <a:r>
              <a:rPr lang="en-US" dirty="0" smtClean="0"/>
              <a:t>Canvas</a:t>
            </a:r>
            <a:endParaRPr lang="en-US" dirty="0"/>
          </a:p>
        </p:txBody>
      </p:sp>
      <p:sp>
        <p:nvSpPr>
          <p:cNvPr id="18" name="Text Placeholder 17"/>
          <p:cNvSpPr>
            <a:spLocks noGrp="1"/>
          </p:cNvSpPr>
          <p:nvPr>
            <p:ph type="body" sz="quarter" idx="4294967295"/>
          </p:nvPr>
        </p:nvSpPr>
        <p:spPr>
          <a:xfrm>
            <a:off x="0" y="1141413"/>
            <a:ext cx="11149013" cy="2884487"/>
          </a:xfrm>
        </p:spPr>
        <p:txBody>
          <a:bodyPr>
            <a:normAutofit/>
          </a:bodyPr>
          <a:lstStyle/>
          <a:p>
            <a:r>
              <a:rPr lang="en-US" dirty="0">
                <a:solidFill>
                  <a:schemeClr val="accent2">
                    <a:alpha val="99000"/>
                  </a:schemeClr>
                </a:solidFill>
              </a:rPr>
              <a:t>A block element that allows developers to draw 2d graphics using JavaScript</a:t>
            </a:r>
          </a:p>
          <a:p>
            <a:r>
              <a:rPr lang="en-US" dirty="0">
                <a:solidFill>
                  <a:schemeClr val="tx2">
                    <a:lumMod val="20000"/>
                    <a:lumOff val="80000"/>
                  </a:schemeClr>
                </a:solidFill>
              </a:rPr>
              <a:t>Methods for drawing include: </a:t>
            </a:r>
            <a:r>
              <a:rPr lang="en-US" b="1" dirty="0">
                <a:solidFill>
                  <a:schemeClr val="tx2">
                    <a:lumMod val="20000"/>
                    <a:lumOff val="80000"/>
                  </a:schemeClr>
                </a:solidFill>
              </a:rPr>
              <a:t>paths, boxes, circles, </a:t>
            </a:r>
            <a:r>
              <a:rPr lang="en-US" b="1" dirty="0" smtClean="0">
                <a:solidFill>
                  <a:schemeClr val="tx2">
                    <a:lumMod val="20000"/>
                    <a:lumOff val="80000"/>
                  </a:schemeClr>
                </a:solidFill>
              </a:rPr>
              <a:t>text </a:t>
            </a:r>
            <a:r>
              <a:rPr lang="en-US" b="1" dirty="0">
                <a:solidFill>
                  <a:schemeClr val="tx2">
                    <a:lumMod val="20000"/>
                    <a:lumOff val="80000"/>
                  </a:schemeClr>
                </a:solidFill>
              </a:rPr>
              <a:t>and </a:t>
            </a:r>
            <a:r>
              <a:rPr lang="en-US" b="1" dirty="0" smtClean="0">
                <a:solidFill>
                  <a:schemeClr val="tx2">
                    <a:lumMod val="20000"/>
                    <a:lumOff val="80000"/>
                  </a:schemeClr>
                </a:solidFill>
              </a:rPr>
              <a:t>rasterized </a:t>
            </a:r>
            <a:br>
              <a:rPr lang="en-US" b="1" dirty="0" smtClean="0">
                <a:solidFill>
                  <a:schemeClr val="tx2">
                    <a:lumMod val="20000"/>
                    <a:lumOff val="80000"/>
                  </a:schemeClr>
                </a:solidFill>
              </a:rPr>
            </a:br>
            <a:r>
              <a:rPr lang="en-US" b="1" dirty="0" smtClean="0">
                <a:solidFill>
                  <a:schemeClr val="tx2">
                    <a:lumMod val="20000"/>
                    <a:lumOff val="80000"/>
                  </a:schemeClr>
                </a:solidFill>
              </a:rPr>
              <a:t>images</a:t>
            </a:r>
            <a:endParaRPr lang="en-US" b="1" dirty="0">
              <a:solidFill>
                <a:schemeClr val="tx2">
                  <a:lumMod val="20000"/>
                  <a:lumOff val="80000"/>
                </a:schemeClr>
              </a:solidFill>
            </a:endParaRPr>
          </a:p>
        </p:txBody>
      </p:sp>
      <p:sp>
        <p:nvSpPr>
          <p:cNvPr id="28" name="Rectangle 27"/>
          <p:cNvSpPr/>
          <p:nvPr/>
        </p:nvSpPr>
        <p:spPr bwMode="auto">
          <a:xfrm>
            <a:off x="3741943" y="3134055"/>
            <a:ext cx="7927771" cy="3479470"/>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&lt;canvas id="</a:t>
            </a:r>
            <a:r>
              <a:rPr lang="en-US" sz="2000" dirty="0" err="1">
                <a:solidFill>
                  <a:schemeClr val="bg1">
                    <a:alpha val="99000"/>
                  </a:schemeClr>
                </a:solidFill>
                <a:latin typeface="Consolas" pitchFamily="49" charset="0"/>
                <a:cs typeface="Consolas" pitchFamily="49" charset="0"/>
              </a:rPr>
              <a:t>myCanvas</a:t>
            </a:r>
            <a:r>
              <a:rPr lang="en-US" sz="2000" dirty="0">
                <a:solidFill>
                  <a:schemeClr val="bg1">
                    <a:alpha val="99000"/>
                  </a:schemeClr>
                </a:solidFill>
                <a:latin typeface="Consolas" pitchFamily="49" charset="0"/>
                <a:cs typeface="Consolas" pitchFamily="49" charset="0"/>
              </a:rPr>
              <a:t>" width="200" height="200"&gt;</a:t>
            </a:r>
          </a:p>
          <a:p>
            <a:r>
              <a:rPr lang="en-US" sz="2000" dirty="0">
                <a:solidFill>
                  <a:schemeClr val="bg1">
                    <a:alpha val="99000"/>
                  </a:schemeClr>
                </a:solidFill>
                <a:latin typeface="Consolas" pitchFamily="49" charset="0"/>
                <a:cs typeface="Consolas" pitchFamily="49" charset="0"/>
              </a:rPr>
              <a:t>  Your browser doesn’t support Canvas, sorry.</a:t>
            </a:r>
          </a:p>
          <a:p>
            <a:r>
              <a:rPr lang="en-US" sz="2000" dirty="0">
                <a:solidFill>
                  <a:schemeClr val="bg1">
                    <a:alpha val="99000"/>
                  </a:schemeClr>
                </a:solidFill>
                <a:latin typeface="Consolas" pitchFamily="49" charset="0"/>
                <a:cs typeface="Consolas" pitchFamily="49" charset="0"/>
              </a:rPr>
              <a:t>&lt;/canvas&gt;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&lt;script type="text/</a:t>
            </a:r>
            <a:r>
              <a:rPr lang="en-US" sz="2000" dirty="0" err="1">
                <a:solidFill>
                  <a:schemeClr val="bg1">
                    <a:alpha val="99000"/>
                  </a:schemeClr>
                </a:solidFill>
                <a:latin typeface="Consolas" pitchFamily="49" charset="0"/>
                <a:cs typeface="Consolas" pitchFamily="49" charset="0"/>
              </a:rPr>
              <a:t>javascript</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var</a:t>
            </a:r>
            <a:r>
              <a:rPr lang="en-US" sz="2000" dirty="0">
                <a:solidFill>
                  <a:schemeClr val="bg1">
                    <a:alpha val="99000"/>
                  </a:schemeClr>
                </a:solidFill>
                <a:latin typeface="Consolas" pitchFamily="49" charset="0"/>
                <a:cs typeface="Consolas" pitchFamily="49" charset="0"/>
              </a:rPr>
              <a:t> example = </a:t>
            </a:r>
            <a:r>
              <a:rPr lang="en-US" sz="2000" dirty="0" err="1">
                <a:solidFill>
                  <a:schemeClr val="bg1">
                    <a:alpha val="99000"/>
                  </a:schemeClr>
                </a:solidFill>
                <a:latin typeface="Consolas" pitchFamily="49" charset="0"/>
                <a:cs typeface="Consolas" pitchFamily="49" charset="0"/>
              </a:rPr>
              <a:t>document.getElementById</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myCanvas</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var</a:t>
            </a:r>
            <a:r>
              <a:rPr lang="en-US" sz="2000" dirty="0">
                <a:solidFill>
                  <a:schemeClr val="bg1">
                    <a:alpha val="99000"/>
                  </a:schemeClr>
                </a:solidFill>
                <a:latin typeface="Consolas" pitchFamily="49" charset="0"/>
                <a:cs typeface="Consolas" pitchFamily="49" charset="0"/>
              </a:rPr>
              <a:t> context = </a:t>
            </a:r>
            <a:r>
              <a:rPr lang="en-US" sz="2000" dirty="0" err="1">
                <a:solidFill>
                  <a:schemeClr val="bg1">
                    <a:alpha val="99000"/>
                  </a:schemeClr>
                </a:solidFill>
                <a:latin typeface="Consolas" pitchFamily="49" charset="0"/>
                <a:cs typeface="Consolas" pitchFamily="49" charset="0"/>
              </a:rPr>
              <a:t>example.getContext</a:t>
            </a:r>
            <a:r>
              <a:rPr lang="en-US" sz="2000" dirty="0">
                <a:solidFill>
                  <a:schemeClr val="bg1">
                    <a:alpha val="99000"/>
                  </a:schemeClr>
                </a:solidFill>
                <a:latin typeface="Consolas" pitchFamily="49" charset="0"/>
                <a:cs typeface="Consolas" pitchFamily="49" charset="0"/>
              </a:rPr>
              <a:t>("2d");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context.fillStyle</a:t>
            </a:r>
            <a:r>
              <a:rPr lang="en-US" sz="2000" dirty="0">
                <a:solidFill>
                  <a:schemeClr val="bg1">
                    <a:alpha val="99000"/>
                  </a:schemeClr>
                </a:solidFill>
                <a:latin typeface="Consolas" pitchFamily="49" charset="0"/>
                <a:cs typeface="Consolas" pitchFamily="49" charset="0"/>
              </a:rPr>
              <a:t> = "</a:t>
            </a:r>
            <a:r>
              <a:rPr lang="en-US" sz="2000" dirty="0" err="1">
                <a:solidFill>
                  <a:schemeClr val="bg1">
                    <a:alpha val="99000"/>
                  </a:schemeClr>
                </a:solidFill>
                <a:latin typeface="Consolas" pitchFamily="49" charset="0"/>
                <a:cs typeface="Consolas" pitchFamily="49" charset="0"/>
              </a:rPr>
              <a:t>rgb</a:t>
            </a:r>
            <a:r>
              <a:rPr lang="en-US" sz="2000" dirty="0">
                <a:solidFill>
                  <a:schemeClr val="bg1">
                    <a:alpha val="99000"/>
                  </a:schemeClr>
                </a:solidFill>
                <a:latin typeface="Consolas" pitchFamily="49" charset="0"/>
                <a:cs typeface="Consolas" pitchFamily="49" charset="0"/>
              </a:rPr>
              <a:t>(255,0,0)";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context.fillRect</a:t>
            </a:r>
            <a:r>
              <a:rPr lang="en-US" sz="2000" dirty="0">
                <a:solidFill>
                  <a:schemeClr val="bg1">
                    <a:alpha val="99000"/>
                  </a:schemeClr>
                </a:solidFill>
                <a:latin typeface="Consolas" pitchFamily="49" charset="0"/>
                <a:cs typeface="Consolas" pitchFamily="49" charset="0"/>
              </a:rPr>
              <a:t>(30, 30, 50, 50); </a:t>
            </a:r>
          </a:p>
          <a:p>
            <a:r>
              <a:rPr lang="en-US" sz="2000" dirty="0">
                <a:solidFill>
                  <a:schemeClr val="bg1">
                    <a:alpha val="99000"/>
                  </a:schemeClr>
                </a:solidFill>
                <a:latin typeface="Consolas" pitchFamily="49" charset="0"/>
                <a:cs typeface="Consolas" pitchFamily="49" charset="0"/>
              </a:rPr>
              <a:t>&lt;/script&gt;</a:t>
            </a:r>
          </a:p>
        </p:txBody>
      </p:sp>
    </p:spTree>
    <p:extLst>
      <p:ext uri="{BB962C8B-B14F-4D97-AF65-F5344CB8AC3E}">
        <p14:creationId xmlns:p14="http://schemas.microsoft.com/office/powerpoint/2010/main" val="299456341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228600"/>
            <a:ext cx="11152188" cy="747713"/>
          </a:xfrm>
        </p:spPr>
        <p:txBody>
          <a:bodyPr>
            <a:normAutofit fontScale="90000"/>
          </a:bodyPr>
          <a:lstStyle/>
          <a:p>
            <a:r>
              <a:rPr lang="en-US" dirty="0" smtClean="0"/>
              <a:t>HTML 5 &lt;video&gt;</a:t>
            </a:r>
            <a:endParaRPr lang="en-US" dirty="0"/>
          </a:p>
        </p:txBody>
      </p:sp>
      <p:sp>
        <p:nvSpPr>
          <p:cNvPr id="18" name="Text Placeholder 17"/>
          <p:cNvSpPr>
            <a:spLocks noGrp="1"/>
          </p:cNvSpPr>
          <p:nvPr>
            <p:ph type="body" sz="quarter" idx="4294967295"/>
          </p:nvPr>
        </p:nvSpPr>
        <p:spPr>
          <a:xfrm>
            <a:off x="0" y="1141413"/>
            <a:ext cx="11149013" cy="4340225"/>
          </a:xfrm>
        </p:spPr>
        <p:txBody>
          <a:bodyPr>
            <a:normAutofit/>
          </a:bodyPr>
          <a:lstStyle/>
          <a:p>
            <a:r>
              <a:rPr lang="en-US" dirty="0" smtClean="0">
                <a:solidFill>
                  <a:schemeClr val="accent2">
                    <a:alpha val="99000"/>
                  </a:schemeClr>
                </a:solidFill>
              </a:rPr>
              <a:t>Support for the HTML5 &lt;video&gt; element</a:t>
            </a:r>
          </a:p>
          <a:p>
            <a:r>
              <a:rPr lang="en-US" dirty="0" smtClean="0"/>
              <a:t>Industry-standard MPEG-4/H.264 video</a:t>
            </a:r>
          </a:p>
          <a:p>
            <a:r>
              <a:rPr lang="en-US" dirty="0" smtClean="0">
                <a:solidFill>
                  <a:schemeClr val="accent2">
                    <a:alpha val="99000"/>
                  </a:schemeClr>
                </a:solidFill>
              </a:rPr>
              <a:t>Video can be composited with </a:t>
            </a:r>
            <a:br>
              <a:rPr lang="en-US" dirty="0" smtClean="0">
                <a:solidFill>
                  <a:schemeClr val="accent2">
                    <a:alpha val="99000"/>
                  </a:schemeClr>
                </a:solidFill>
              </a:rPr>
            </a:br>
            <a:r>
              <a:rPr lang="en-US" dirty="0" smtClean="0">
                <a:solidFill>
                  <a:schemeClr val="accent2">
                    <a:alpha val="99000"/>
                  </a:schemeClr>
                </a:solidFill>
              </a:rPr>
              <a:t>anything else on the page</a:t>
            </a:r>
          </a:p>
          <a:p>
            <a:r>
              <a:rPr lang="en-US" dirty="0" smtClean="0"/>
              <a:t>HTML content, images, SVG graphics</a:t>
            </a:r>
          </a:p>
          <a:p>
            <a:r>
              <a:rPr lang="en-US" dirty="0" smtClean="0">
                <a:solidFill>
                  <a:schemeClr val="accent2">
                    <a:alpha val="99000"/>
                  </a:schemeClr>
                </a:solidFill>
              </a:rPr>
              <a:t>Hardware accelerated, </a:t>
            </a:r>
            <a:br>
              <a:rPr lang="en-US" dirty="0" smtClean="0">
                <a:solidFill>
                  <a:schemeClr val="accent2">
                    <a:alpha val="99000"/>
                  </a:schemeClr>
                </a:solidFill>
              </a:rPr>
            </a:br>
            <a:r>
              <a:rPr lang="en-US" dirty="0" smtClean="0">
                <a:solidFill>
                  <a:schemeClr val="accent2">
                    <a:alpha val="99000"/>
                  </a:schemeClr>
                </a:solidFill>
              </a:rPr>
              <a:t>GPU-based decoding</a:t>
            </a:r>
            <a:endParaRPr lang="en-US" dirty="0">
              <a:solidFill>
                <a:schemeClr val="accent2">
                  <a:alpha val="99000"/>
                </a:schemeClr>
              </a:solidFill>
            </a:endParaRPr>
          </a:p>
        </p:txBody>
      </p:sp>
      <p:grpSp>
        <p:nvGrpSpPr>
          <p:cNvPr id="4" name="Group 3"/>
          <p:cNvGrpSpPr/>
          <p:nvPr/>
        </p:nvGrpSpPr>
        <p:grpSpPr>
          <a:xfrm>
            <a:off x="9121316" y="-521529"/>
            <a:ext cx="2548396" cy="7901058"/>
            <a:chOff x="9119728" y="0"/>
            <a:chExt cx="2548396" cy="7901058"/>
          </a:xfrm>
        </p:grpSpPr>
        <p:sp>
          <p:nvSpPr>
            <p:cNvPr id="8" name="Freeform 7"/>
            <p:cNvSpPr>
              <a:spLocks noEditPoints="1"/>
            </p:cNvSpPr>
            <p:nvPr/>
          </p:nvSpPr>
          <p:spPr bwMode="black">
            <a:xfrm>
              <a:off x="9119728" y="5163037"/>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6" name="Freeform 7"/>
            <p:cNvSpPr>
              <a:spLocks noEditPoints="1"/>
            </p:cNvSpPr>
            <p:nvPr/>
          </p:nvSpPr>
          <p:spPr bwMode="black">
            <a:xfrm>
              <a:off x="9119729" y="2581519"/>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7" name="Freeform 7"/>
            <p:cNvSpPr>
              <a:spLocks noEditPoints="1"/>
            </p:cNvSpPr>
            <p:nvPr/>
          </p:nvSpPr>
          <p:spPr bwMode="black">
            <a:xfrm>
              <a:off x="9119729" y="0"/>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spTree>
    <p:extLst>
      <p:ext uri="{BB962C8B-B14F-4D97-AF65-F5344CB8AC3E}">
        <p14:creationId xmlns:p14="http://schemas.microsoft.com/office/powerpoint/2010/main" val="443314190"/>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228600"/>
            <a:ext cx="11152188" cy="747713"/>
          </a:xfrm>
        </p:spPr>
        <p:txBody>
          <a:bodyPr>
            <a:normAutofit fontScale="90000"/>
          </a:bodyPr>
          <a:lstStyle/>
          <a:p>
            <a:r>
              <a:rPr lang="en-US" dirty="0" smtClean="0"/>
              <a:t>HTML 5 &lt;video&gt; Attributes</a:t>
            </a:r>
            <a:endParaRPr lang="en-US" dirty="0"/>
          </a:p>
        </p:txBody>
      </p:sp>
      <p:sp>
        <p:nvSpPr>
          <p:cNvPr id="18" name="Text Placeholder 17"/>
          <p:cNvSpPr>
            <a:spLocks noGrp="1"/>
          </p:cNvSpPr>
          <p:nvPr>
            <p:ph type="body" sz="quarter" idx="4294967295"/>
          </p:nvPr>
        </p:nvSpPr>
        <p:spPr>
          <a:xfrm>
            <a:off x="0" y="1141413"/>
            <a:ext cx="11149013" cy="2954337"/>
          </a:xfrm>
        </p:spPr>
        <p:txBody>
          <a:bodyPr>
            <a:normAutofit fontScale="92500"/>
          </a:bodyPr>
          <a:lstStyle/>
          <a:p>
            <a:r>
              <a:rPr lang="en-US" sz="3600" b="1" dirty="0" err="1">
                <a:solidFill>
                  <a:schemeClr val="accent2"/>
                </a:solidFill>
                <a:latin typeface="+mn-lt"/>
              </a:rPr>
              <a:t>src</a:t>
            </a:r>
            <a:r>
              <a:rPr lang="en-US" sz="3600" dirty="0"/>
              <a:t> – specifies the location to pull the source file</a:t>
            </a:r>
          </a:p>
          <a:p>
            <a:r>
              <a:rPr lang="en-US" sz="3600" b="1" dirty="0" err="1">
                <a:solidFill>
                  <a:schemeClr val="accent2"/>
                </a:solidFill>
                <a:latin typeface="+mn-lt"/>
              </a:rPr>
              <a:t>autoplay</a:t>
            </a:r>
            <a:r>
              <a:rPr lang="en-US" sz="3600" b="1" dirty="0">
                <a:solidFill>
                  <a:schemeClr val="accent1"/>
                </a:solidFill>
                <a:latin typeface="+mn-lt"/>
              </a:rPr>
              <a:t> </a:t>
            </a:r>
            <a:r>
              <a:rPr lang="en-US" sz="3600" dirty="0"/>
              <a:t>– if present starts playing as soon as it’s ready</a:t>
            </a:r>
          </a:p>
          <a:p>
            <a:r>
              <a:rPr lang="en-US" sz="3600" b="1" dirty="0">
                <a:solidFill>
                  <a:schemeClr val="accent2"/>
                </a:solidFill>
                <a:latin typeface="+mn-lt"/>
              </a:rPr>
              <a:t>controls</a:t>
            </a:r>
            <a:r>
              <a:rPr lang="en-US" sz="3600" dirty="0"/>
              <a:t> – if present displays controls</a:t>
            </a:r>
          </a:p>
          <a:p>
            <a:r>
              <a:rPr lang="en-US" sz="3600" b="1" dirty="0">
                <a:solidFill>
                  <a:schemeClr val="accent2"/>
                </a:solidFill>
                <a:latin typeface="+mn-lt"/>
              </a:rPr>
              <a:t>preload</a:t>
            </a:r>
            <a:r>
              <a:rPr lang="en-US" sz="3600" dirty="0"/>
              <a:t> – if present loads source at page load</a:t>
            </a:r>
          </a:p>
          <a:p>
            <a:r>
              <a:rPr lang="en-US" sz="3600" b="1" dirty="0">
                <a:solidFill>
                  <a:schemeClr val="accent2"/>
                </a:solidFill>
                <a:latin typeface="+mn-lt"/>
              </a:rPr>
              <a:t>loop</a:t>
            </a:r>
            <a:r>
              <a:rPr lang="en-US" sz="3600" dirty="0"/>
              <a:t> – if present loops back to the beginning of the video</a:t>
            </a:r>
          </a:p>
        </p:txBody>
      </p:sp>
      <p:sp>
        <p:nvSpPr>
          <p:cNvPr id="4" name="Rectangle 3"/>
          <p:cNvSpPr/>
          <p:nvPr/>
        </p:nvSpPr>
        <p:spPr bwMode="auto">
          <a:xfrm>
            <a:off x="2969281" y="5204968"/>
            <a:ext cx="8708371" cy="1399032"/>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dirty="0">
                <a:solidFill>
                  <a:schemeClr val="bg1">
                    <a:alpha val="99000"/>
                  </a:schemeClr>
                </a:solidFill>
                <a:latin typeface="Consolas" pitchFamily="49" charset="0"/>
                <a:cs typeface="Consolas" pitchFamily="49" charset="0"/>
              </a:rPr>
              <a:t>&lt;video </a:t>
            </a:r>
            <a:r>
              <a:rPr lang="en-US" dirty="0" err="1">
                <a:solidFill>
                  <a:schemeClr val="bg1">
                    <a:alpha val="99000"/>
                  </a:schemeClr>
                </a:solidFill>
                <a:latin typeface="Consolas" pitchFamily="49" charset="0"/>
                <a:cs typeface="Consolas" pitchFamily="49" charset="0"/>
              </a:rPr>
              <a:t>src</a:t>
            </a:r>
            <a:r>
              <a:rPr lang="en-US" dirty="0">
                <a:solidFill>
                  <a:schemeClr val="bg1">
                    <a:alpha val="99000"/>
                  </a:schemeClr>
                </a:solidFill>
                <a:latin typeface="Consolas" pitchFamily="49" charset="0"/>
                <a:cs typeface="Consolas" pitchFamily="49" charset="0"/>
              </a:rPr>
              <a:t>="video.mp4" id="</a:t>
            </a:r>
            <a:r>
              <a:rPr lang="en-US" dirty="0" err="1">
                <a:solidFill>
                  <a:schemeClr val="bg1">
                    <a:alpha val="99000"/>
                  </a:schemeClr>
                </a:solidFill>
                <a:latin typeface="Consolas" pitchFamily="49" charset="0"/>
                <a:cs typeface="Consolas" pitchFamily="49" charset="0"/>
              </a:rPr>
              <a:t>videoTag</a:t>
            </a:r>
            <a:r>
              <a:rPr lang="en-US" dirty="0">
                <a:solidFill>
                  <a:schemeClr val="bg1">
                    <a:alpha val="99000"/>
                  </a:schemeClr>
                </a:solidFill>
                <a:latin typeface="Consolas" pitchFamily="49" charset="0"/>
                <a:cs typeface="Consolas" pitchFamily="49" charset="0"/>
              </a:rPr>
              <a:t>"&gt;</a:t>
            </a:r>
          </a:p>
          <a:p>
            <a:r>
              <a:rPr lang="en-US" dirty="0">
                <a:solidFill>
                  <a:schemeClr val="bg1">
                    <a:alpha val="99000"/>
                  </a:schemeClr>
                </a:solidFill>
                <a:latin typeface="Consolas" pitchFamily="49" charset="0"/>
                <a:cs typeface="Consolas" pitchFamily="49" charset="0"/>
              </a:rPr>
              <a:t>  &lt;!-- Only shown when browser doesn’t support video --&gt;</a:t>
            </a:r>
          </a:p>
          <a:p>
            <a:r>
              <a:rPr lang="en-US" dirty="0">
                <a:solidFill>
                  <a:schemeClr val="bg1">
                    <a:alpha val="99000"/>
                  </a:schemeClr>
                </a:solidFill>
                <a:latin typeface="Consolas" pitchFamily="49" charset="0"/>
                <a:cs typeface="Consolas" pitchFamily="49" charset="0"/>
              </a:rPr>
              <a:t>  &lt;!-- You Could Embed Flash or Silverlight Video Here --&gt;</a:t>
            </a:r>
          </a:p>
          <a:p>
            <a:r>
              <a:rPr lang="en-US" dirty="0">
                <a:solidFill>
                  <a:schemeClr val="bg1">
                    <a:alpha val="99000"/>
                  </a:schemeClr>
                </a:solidFill>
                <a:latin typeface="Consolas" pitchFamily="49" charset="0"/>
                <a:cs typeface="Consolas" pitchFamily="49" charset="0"/>
              </a:rPr>
              <a:t>&lt;/video&gt;</a:t>
            </a:r>
          </a:p>
        </p:txBody>
      </p:sp>
    </p:spTree>
    <p:extLst>
      <p:ext uri="{BB962C8B-B14F-4D97-AF65-F5344CB8AC3E}">
        <p14:creationId xmlns:p14="http://schemas.microsoft.com/office/powerpoint/2010/main" val="2959370037"/>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228600"/>
            <a:ext cx="11152188" cy="747713"/>
          </a:xfrm>
        </p:spPr>
        <p:txBody>
          <a:bodyPr>
            <a:normAutofit fontScale="90000"/>
          </a:bodyPr>
          <a:lstStyle/>
          <a:p>
            <a:r>
              <a:rPr lang="en-US" dirty="0" smtClean="0"/>
              <a:t>Multiple HTML 5 &lt;video&gt; Sources?</a:t>
            </a:r>
            <a:endParaRPr lang="en-US" dirty="0"/>
          </a:p>
        </p:txBody>
      </p:sp>
      <p:sp>
        <p:nvSpPr>
          <p:cNvPr id="18" name="Text Placeholder 17"/>
          <p:cNvSpPr>
            <a:spLocks noGrp="1"/>
          </p:cNvSpPr>
          <p:nvPr>
            <p:ph type="body" sz="quarter" idx="4294967295"/>
          </p:nvPr>
        </p:nvSpPr>
        <p:spPr>
          <a:xfrm>
            <a:off x="0" y="1141413"/>
            <a:ext cx="11149013" cy="996950"/>
          </a:xfrm>
        </p:spPr>
        <p:txBody>
          <a:bodyPr>
            <a:normAutofit lnSpcReduction="10000"/>
          </a:bodyPr>
          <a:lstStyle/>
          <a:p>
            <a:r>
              <a:rPr lang="en-US" sz="3600" b="1" dirty="0">
                <a:solidFill>
                  <a:schemeClr val="accent2"/>
                </a:solidFill>
                <a:latin typeface="+mn-lt"/>
              </a:rPr>
              <a:t>source </a:t>
            </a:r>
            <a:r>
              <a:rPr lang="en-US" sz="3600" dirty="0"/>
              <a:t>– child element used to specify the location to pull the source file(s)</a:t>
            </a:r>
          </a:p>
        </p:txBody>
      </p:sp>
      <p:sp>
        <p:nvSpPr>
          <p:cNvPr id="4" name="Rectangle 3"/>
          <p:cNvSpPr/>
          <p:nvPr/>
        </p:nvSpPr>
        <p:spPr bwMode="auto">
          <a:xfrm>
            <a:off x="1799700" y="2806996"/>
            <a:ext cx="8708371" cy="1596065"/>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dirty="0">
                <a:solidFill>
                  <a:schemeClr val="bg1">
                    <a:alpha val="99000"/>
                  </a:schemeClr>
                </a:solidFill>
                <a:latin typeface="Consolas" pitchFamily="49" charset="0"/>
                <a:cs typeface="Consolas" pitchFamily="49" charset="0"/>
              </a:rPr>
              <a:t>&lt;video poster="video.jpg"&gt;</a:t>
            </a:r>
          </a:p>
          <a:p>
            <a:r>
              <a:rPr lang="en-US" dirty="0">
                <a:solidFill>
                  <a:schemeClr val="bg1">
                    <a:alpha val="99000"/>
                  </a:schemeClr>
                </a:solidFill>
                <a:latin typeface="Consolas" pitchFamily="49" charset="0"/>
                <a:cs typeface="Consolas" pitchFamily="49" charset="0"/>
              </a:rPr>
              <a:t>	&lt;source </a:t>
            </a:r>
            <a:r>
              <a:rPr lang="en-US" dirty="0" err="1">
                <a:solidFill>
                  <a:schemeClr val="bg1">
                    <a:alpha val="99000"/>
                  </a:schemeClr>
                </a:solidFill>
                <a:latin typeface="Consolas" pitchFamily="49" charset="0"/>
                <a:cs typeface="Consolas" pitchFamily="49" charset="0"/>
              </a:rPr>
              <a:t>src</a:t>
            </a:r>
            <a:r>
              <a:rPr lang="en-US" dirty="0">
                <a:solidFill>
                  <a:schemeClr val="bg1">
                    <a:alpha val="99000"/>
                  </a:schemeClr>
                </a:solidFill>
                <a:latin typeface="Consolas" pitchFamily="49" charset="0"/>
                <a:cs typeface="Consolas" pitchFamily="49" charset="0"/>
              </a:rPr>
              <a:t>="video.mp4"/&gt;</a:t>
            </a:r>
          </a:p>
          <a:p>
            <a:r>
              <a:rPr lang="en-US" dirty="0">
                <a:solidFill>
                  <a:schemeClr val="bg1">
                    <a:alpha val="99000"/>
                  </a:schemeClr>
                </a:solidFill>
                <a:latin typeface="Consolas" pitchFamily="49" charset="0"/>
                <a:cs typeface="Consolas" pitchFamily="49" charset="0"/>
              </a:rPr>
              <a:t>	&lt;source </a:t>
            </a:r>
            <a:r>
              <a:rPr lang="en-US" dirty="0" err="1">
                <a:solidFill>
                  <a:schemeClr val="bg1">
                    <a:alpha val="99000"/>
                  </a:schemeClr>
                </a:solidFill>
                <a:latin typeface="Consolas" pitchFamily="49" charset="0"/>
                <a:cs typeface="Consolas" pitchFamily="49" charset="0"/>
              </a:rPr>
              <a:t>src</a:t>
            </a:r>
            <a:r>
              <a:rPr lang="en-US" dirty="0">
                <a:solidFill>
                  <a:schemeClr val="bg1">
                    <a:alpha val="99000"/>
                  </a:schemeClr>
                </a:solidFill>
                <a:latin typeface="Consolas" pitchFamily="49" charset="0"/>
                <a:cs typeface="Consolas" pitchFamily="49" charset="0"/>
              </a:rPr>
              <a:t>="</a:t>
            </a:r>
            <a:r>
              <a:rPr lang="en-US" dirty="0" err="1">
                <a:solidFill>
                  <a:schemeClr val="bg1">
                    <a:alpha val="99000"/>
                  </a:schemeClr>
                </a:solidFill>
                <a:latin typeface="Consolas" pitchFamily="49" charset="0"/>
                <a:cs typeface="Consolas" pitchFamily="49" charset="0"/>
              </a:rPr>
              <a:t>video.ogv</a:t>
            </a:r>
            <a:r>
              <a:rPr lang="en-US" dirty="0">
                <a:solidFill>
                  <a:schemeClr val="bg1">
                    <a:alpha val="99000"/>
                  </a:schemeClr>
                </a:solidFill>
                <a:latin typeface="Consolas" pitchFamily="49" charset="0"/>
                <a:cs typeface="Consolas" pitchFamily="49" charset="0"/>
              </a:rPr>
              <a:t>"/&gt;</a:t>
            </a:r>
          </a:p>
          <a:p>
            <a:r>
              <a:rPr lang="en-US" dirty="0">
                <a:solidFill>
                  <a:schemeClr val="bg1">
                    <a:alpha val="99000"/>
                  </a:schemeClr>
                </a:solidFill>
                <a:latin typeface="Consolas" pitchFamily="49" charset="0"/>
                <a:cs typeface="Consolas" pitchFamily="49" charset="0"/>
              </a:rPr>
              <a:t>	&lt;p&gt;This is fallback content&lt;/p&gt;</a:t>
            </a:r>
          </a:p>
          <a:p>
            <a:r>
              <a:rPr lang="en-US" dirty="0">
                <a:solidFill>
                  <a:schemeClr val="bg1">
                    <a:alpha val="99000"/>
                  </a:schemeClr>
                </a:solidFill>
                <a:latin typeface="Consolas" pitchFamily="49" charset="0"/>
                <a:cs typeface="Consolas" pitchFamily="49" charset="0"/>
              </a:rPr>
              <a:t>&lt;/video&gt;</a:t>
            </a:r>
          </a:p>
        </p:txBody>
      </p:sp>
    </p:spTree>
    <p:extLst>
      <p:ext uri="{BB962C8B-B14F-4D97-AF65-F5344CB8AC3E}">
        <p14:creationId xmlns:p14="http://schemas.microsoft.com/office/powerpoint/2010/main" val="2351313097"/>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228600"/>
            <a:ext cx="11152188" cy="747713"/>
          </a:xfrm>
        </p:spPr>
        <p:txBody>
          <a:bodyPr>
            <a:normAutofit fontScale="90000"/>
          </a:bodyPr>
          <a:lstStyle/>
          <a:p>
            <a:r>
              <a:rPr lang="en-US" dirty="0" smtClean="0"/>
              <a:t>HTML 5 &lt;audio&gt;</a:t>
            </a:r>
            <a:endParaRPr lang="en-US" dirty="0"/>
          </a:p>
        </p:txBody>
      </p:sp>
      <p:sp>
        <p:nvSpPr>
          <p:cNvPr id="18" name="Text Placeholder 17"/>
          <p:cNvSpPr>
            <a:spLocks noGrp="1"/>
          </p:cNvSpPr>
          <p:nvPr>
            <p:ph type="body" sz="quarter" idx="4294967295"/>
          </p:nvPr>
        </p:nvSpPr>
        <p:spPr>
          <a:xfrm>
            <a:off x="0" y="1141413"/>
            <a:ext cx="11149013" cy="1223962"/>
          </a:xfrm>
        </p:spPr>
        <p:txBody>
          <a:bodyPr numCol="2"/>
          <a:lstStyle/>
          <a:p>
            <a:r>
              <a:rPr lang="en-US" dirty="0"/>
              <a:t>Industry-standard MP3 </a:t>
            </a:r>
            <a:r>
              <a:rPr lang="en-US" dirty="0" smtClean="0"/>
              <a:t/>
            </a:r>
            <a:br>
              <a:rPr lang="en-US" dirty="0" smtClean="0"/>
            </a:br>
            <a:r>
              <a:rPr lang="en-US" dirty="0" smtClean="0"/>
              <a:t>and </a:t>
            </a:r>
            <a:r>
              <a:rPr lang="en-US" dirty="0"/>
              <a:t>AAC audio</a:t>
            </a:r>
          </a:p>
          <a:p>
            <a:r>
              <a:rPr lang="en-US" dirty="0"/>
              <a:t>Fully scriptable via </a:t>
            </a:r>
            <a:r>
              <a:rPr lang="en-US" dirty="0" smtClean="0"/>
              <a:t/>
            </a:r>
            <a:br>
              <a:rPr lang="en-US" dirty="0" smtClean="0"/>
            </a:br>
            <a:r>
              <a:rPr lang="en-US" dirty="0" smtClean="0"/>
              <a:t>the DOM</a:t>
            </a:r>
          </a:p>
        </p:txBody>
      </p:sp>
      <p:sp>
        <p:nvSpPr>
          <p:cNvPr id="5" name="Rectangle 4"/>
          <p:cNvSpPr/>
          <p:nvPr/>
        </p:nvSpPr>
        <p:spPr bwMode="auto">
          <a:xfrm>
            <a:off x="2964625" y="5203186"/>
            <a:ext cx="8705088" cy="140128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dirty="0">
                <a:solidFill>
                  <a:schemeClr val="bg1">
                    <a:alpha val="99000"/>
                  </a:schemeClr>
                </a:solidFill>
                <a:latin typeface="Consolas" pitchFamily="49" charset="0"/>
                <a:cs typeface="Consolas" pitchFamily="49" charset="0"/>
              </a:rPr>
              <a:t>&lt;audio </a:t>
            </a:r>
            <a:r>
              <a:rPr lang="en-US" dirty="0" err="1">
                <a:solidFill>
                  <a:schemeClr val="bg1">
                    <a:alpha val="99000"/>
                  </a:schemeClr>
                </a:solidFill>
                <a:latin typeface="Consolas" pitchFamily="49" charset="0"/>
                <a:cs typeface="Consolas" pitchFamily="49" charset="0"/>
              </a:rPr>
              <a:t>src</a:t>
            </a:r>
            <a:r>
              <a:rPr lang="en-US" dirty="0">
                <a:solidFill>
                  <a:schemeClr val="bg1">
                    <a:alpha val="99000"/>
                  </a:schemeClr>
                </a:solidFill>
                <a:latin typeface="Consolas" pitchFamily="49" charset="0"/>
                <a:cs typeface="Consolas" pitchFamily="49" charset="0"/>
              </a:rPr>
              <a:t>="audio.mp3" id="</a:t>
            </a:r>
            <a:r>
              <a:rPr lang="en-US" dirty="0" err="1">
                <a:solidFill>
                  <a:schemeClr val="bg1">
                    <a:alpha val="99000"/>
                  </a:schemeClr>
                </a:solidFill>
                <a:latin typeface="Consolas" pitchFamily="49" charset="0"/>
                <a:cs typeface="Consolas" pitchFamily="49" charset="0"/>
              </a:rPr>
              <a:t>audioTag</a:t>
            </a:r>
            <a:r>
              <a:rPr lang="en-US" dirty="0">
                <a:solidFill>
                  <a:schemeClr val="bg1">
                    <a:alpha val="99000"/>
                  </a:schemeClr>
                </a:solidFill>
                <a:latin typeface="Consolas" pitchFamily="49" charset="0"/>
                <a:cs typeface="Consolas" pitchFamily="49" charset="0"/>
              </a:rPr>
              <a:t>" </a:t>
            </a:r>
            <a:r>
              <a:rPr lang="en-US" dirty="0" err="1">
                <a:solidFill>
                  <a:schemeClr val="bg1">
                    <a:alpha val="99000"/>
                  </a:schemeClr>
                </a:solidFill>
                <a:latin typeface="Consolas" pitchFamily="49" charset="0"/>
                <a:cs typeface="Consolas" pitchFamily="49" charset="0"/>
              </a:rPr>
              <a:t>autoplay</a:t>
            </a:r>
            <a:r>
              <a:rPr lang="en-US" dirty="0">
                <a:solidFill>
                  <a:schemeClr val="bg1">
                    <a:alpha val="99000"/>
                  </a:schemeClr>
                </a:solidFill>
                <a:latin typeface="Consolas" pitchFamily="49" charset="0"/>
                <a:cs typeface="Consolas" pitchFamily="49" charset="0"/>
              </a:rPr>
              <a:t> controls&gt;</a:t>
            </a:r>
          </a:p>
          <a:p>
            <a:r>
              <a:rPr lang="en-US" dirty="0">
                <a:solidFill>
                  <a:schemeClr val="bg1">
                    <a:alpha val="99000"/>
                  </a:schemeClr>
                </a:solidFill>
                <a:latin typeface="Consolas" pitchFamily="49" charset="0"/>
                <a:cs typeface="Consolas" pitchFamily="49" charset="0"/>
              </a:rPr>
              <a:t>  &lt;!-- Only shown when browser doesn’t support audio --&gt;</a:t>
            </a:r>
          </a:p>
          <a:p>
            <a:r>
              <a:rPr lang="en-US" dirty="0">
                <a:solidFill>
                  <a:schemeClr val="bg1">
                    <a:alpha val="99000"/>
                  </a:schemeClr>
                </a:solidFill>
                <a:latin typeface="Consolas" pitchFamily="49" charset="0"/>
                <a:cs typeface="Consolas" pitchFamily="49" charset="0"/>
              </a:rPr>
              <a:t>  &lt;!-- You could embed Flash or Silverlight audio here --&gt;</a:t>
            </a:r>
          </a:p>
          <a:p>
            <a:r>
              <a:rPr lang="en-US" dirty="0">
                <a:solidFill>
                  <a:schemeClr val="bg1">
                    <a:alpha val="99000"/>
                  </a:schemeClr>
                </a:solidFill>
                <a:latin typeface="Consolas" pitchFamily="49" charset="0"/>
                <a:cs typeface="Consolas" pitchFamily="49" charset="0"/>
              </a:rPr>
              <a:t>&lt;/audio&gt;</a:t>
            </a:r>
          </a:p>
        </p:txBody>
      </p:sp>
      <p:sp>
        <p:nvSpPr>
          <p:cNvPr id="2" name="Rectangle 1"/>
          <p:cNvSpPr/>
          <p:nvPr/>
        </p:nvSpPr>
        <p:spPr>
          <a:xfrm>
            <a:off x="520701" y="2434917"/>
            <a:ext cx="6092825" cy="553998"/>
          </a:xfrm>
          <a:prstGeom prst="rect">
            <a:avLst/>
          </a:prstGeom>
        </p:spPr>
        <p:txBody>
          <a:bodyPr vert="horz" wrap="square" lIns="0" tIns="0" rIns="0" bIns="0" rtlCol="0">
            <a:spAutoFit/>
          </a:bodyPr>
          <a:lstStyle/>
          <a:p>
            <a:pPr marL="3175" defTabSz="914363">
              <a:lnSpc>
                <a:spcPct val="90000"/>
              </a:lnSpc>
              <a:spcAft>
                <a:spcPts val="900"/>
              </a:spcAft>
              <a:buSzPct val="80000"/>
            </a:pPr>
            <a:r>
              <a:rPr lang="en-US" sz="4000" spc="-100" dirty="0">
                <a:solidFill>
                  <a:schemeClr val="accent2">
                    <a:alpha val="99000"/>
                  </a:schemeClr>
                </a:solidFill>
                <a:latin typeface="Segoe UI Light" pitchFamily="34" charset="0"/>
              </a:rPr>
              <a:t>Attributes</a:t>
            </a:r>
          </a:p>
        </p:txBody>
      </p:sp>
      <p:sp>
        <p:nvSpPr>
          <p:cNvPr id="3" name="Rectangle 2"/>
          <p:cNvSpPr/>
          <p:nvPr/>
        </p:nvSpPr>
        <p:spPr>
          <a:xfrm>
            <a:off x="519113" y="2995838"/>
            <a:ext cx="11158538" cy="2095958"/>
          </a:xfrm>
          <a:prstGeom prst="rect">
            <a:avLst/>
          </a:prstGeom>
        </p:spPr>
        <p:txBody>
          <a:bodyPr wrap="square" numCol="2">
            <a:spAutoFit/>
          </a:bodyPr>
          <a:lstStyle/>
          <a:p>
            <a:pPr marL="3175" defTabSz="914363">
              <a:lnSpc>
                <a:spcPct val="90000"/>
              </a:lnSpc>
              <a:spcAft>
                <a:spcPts val="900"/>
              </a:spcAft>
              <a:buSzPct val="80000"/>
            </a:pPr>
            <a:r>
              <a:rPr lang="en-US" sz="3200" b="1" spc="-100" dirty="0" err="1">
                <a:solidFill>
                  <a:schemeClr val="accent2"/>
                </a:solidFill>
              </a:rPr>
              <a:t>src</a:t>
            </a:r>
            <a:r>
              <a:rPr lang="en-US" sz="3200" spc="-100" dirty="0">
                <a:gradFill>
                  <a:gsLst>
                    <a:gs pos="0">
                      <a:srgbClr val="595959"/>
                    </a:gs>
                    <a:gs pos="86000">
                      <a:srgbClr val="595959"/>
                    </a:gs>
                  </a:gsLst>
                  <a:lin ang="5400000" scaled="0"/>
                </a:gradFill>
                <a:latin typeface="Segoe UI Light" pitchFamily="34" charset="0"/>
              </a:rPr>
              <a:t> – specifies the location </a:t>
            </a:r>
            <a:br>
              <a:rPr lang="en-US" sz="3200" spc="-100" dirty="0">
                <a:gradFill>
                  <a:gsLst>
                    <a:gs pos="0">
                      <a:srgbClr val="595959"/>
                    </a:gs>
                    <a:gs pos="86000">
                      <a:srgbClr val="595959"/>
                    </a:gs>
                  </a:gsLst>
                  <a:lin ang="5400000" scaled="0"/>
                </a:gradFill>
                <a:latin typeface="Segoe UI Light" pitchFamily="34" charset="0"/>
              </a:rPr>
            </a:br>
            <a:r>
              <a:rPr lang="en-US" sz="3200" spc="-100" dirty="0">
                <a:gradFill>
                  <a:gsLst>
                    <a:gs pos="0">
                      <a:srgbClr val="595959"/>
                    </a:gs>
                    <a:gs pos="86000">
                      <a:srgbClr val="595959"/>
                    </a:gs>
                  </a:gsLst>
                  <a:lin ang="5400000" scaled="0"/>
                </a:gradFill>
                <a:latin typeface="Segoe UI Light" pitchFamily="34" charset="0"/>
              </a:rPr>
              <a:t>to pull the source file</a:t>
            </a:r>
          </a:p>
          <a:p>
            <a:pPr marL="3175" defTabSz="914363">
              <a:lnSpc>
                <a:spcPct val="90000"/>
              </a:lnSpc>
              <a:spcAft>
                <a:spcPts val="900"/>
              </a:spcAft>
              <a:buSzPct val="80000"/>
            </a:pPr>
            <a:r>
              <a:rPr lang="en-US" sz="3200" b="1" spc="-100" dirty="0" err="1">
                <a:solidFill>
                  <a:schemeClr val="accent2"/>
                </a:solidFill>
              </a:rPr>
              <a:t>autoplay</a:t>
            </a:r>
            <a:r>
              <a:rPr lang="en-US" sz="3200" spc="-100" dirty="0">
                <a:gradFill>
                  <a:gsLst>
                    <a:gs pos="0">
                      <a:srgbClr val="595959"/>
                    </a:gs>
                    <a:gs pos="86000">
                      <a:srgbClr val="595959"/>
                    </a:gs>
                  </a:gsLst>
                  <a:lin ang="5400000" scaled="0"/>
                </a:gradFill>
                <a:latin typeface="Segoe UI Light" pitchFamily="34" charset="0"/>
              </a:rPr>
              <a:t> – if present starts </a:t>
            </a:r>
            <a:br>
              <a:rPr lang="en-US" sz="3200" spc="-100" dirty="0">
                <a:gradFill>
                  <a:gsLst>
                    <a:gs pos="0">
                      <a:srgbClr val="595959"/>
                    </a:gs>
                    <a:gs pos="86000">
                      <a:srgbClr val="595959"/>
                    </a:gs>
                  </a:gsLst>
                  <a:lin ang="5400000" scaled="0"/>
                </a:gradFill>
                <a:latin typeface="Segoe UI Light" pitchFamily="34" charset="0"/>
              </a:rPr>
            </a:br>
            <a:r>
              <a:rPr lang="en-US" sz="3200" spc="-100" dirty="0">
                <a:gradFill>
                  <a:gsLst>
                    <a:gs pos="0">
                      <a:srgbClr val="595959"/>
                    </a:gs>
                    <a:gs pos="86000">
                      <a:srgbClr val="595959"/>
                    </a:gs>
                  </a:gsLst>
                  <a:lin ang="5400000" scaled="0"/>
                </a:gradFill>
                <a:latin typeface="Segoe UI Light" pitchFamily="34" charset="0"/>
              </a:rPr>
              <a:t>playing as soon as it’s ready</a:t>
            </a:r>
          </a:p>
          <a:p>
            <a:pPr marL="3175" defTabSz="914363">
              <a:lnSpc>
                <a:spcPct val="90000"/>
              </a:lnSpc>
              <a:spcAft>
                <a:spcPts val="900"/>
              </a:spcAft>
              <a:buSzPct val="80000"/>
            </a:pPr>
            <a:r>
              <a:rPr lang="en-US" sz="3200" b="1" spc="-100" dirty="0">
                <a:solidFill>
                  <a:schemeClr val="accent2"/>
                </a:solidFill>
              </a:rPr>
              <a:t>controls</a:t>
            </a:r>
            <a:r>
              <a:rPr lang="en-US" sz="3200" spc="-100" dirty="0">
                <a:gradFill>
                  <a:gsLst>
                    <a:gs pos="0">
                      <a:srgbClr val="595959"/>
                    </a:gs>
                    <a:gs pos="86000">
                      <a:srgbClr val="595959"/>
                    </a:gs>
                  </a:gsLst>
                  <a:lin ang="5400000" scaled="0"/>
                </a:gradFill>
                <a:latin typeface="Segoe UI Light" pitchFamily="34" charset="0"/>
              </a:rPr>
              <a:t> – if present </a:t>
            </a:r>
            <a:br>
              <a:rPr lang="en-US" sz="3200" spc="-100" dirty="0">
                <a:gradFill>
                  <a:gsLst>
                    <a:gs pos="0">
                      <a:srgbClr val="595959"/>
                    </a:gs>
                    <a:gs pos="86000">
                      <a:srgbClr val="595959"/>
                    </a:gs>
                  </a:gsLst>
                  <a:lin ang="5400000" scaled="0"/>
                </a:gradFill>
                <a:latin typeface="Segoe UI Light" pitchFamily="34" charset="0"/>
              </a:rPr>
            </a:br>
            <a:r>
              <a:rPr lang="en-US" sz="3200" spc="-100" dirty="0">
                <a:gradFill>
                  <a:gsLst>
                    <a:gs pos="0">
                      <a:srgbClr val="595959"/>
                    </a:gs>
                    <a:gs pos="86000">
                      <a:srgbClr val="595959"/>
                    </a:gs>
                  </a:gsLst>
                  <a:lin ang="5400000" scaled="0"/>
                </a:gradFill>
                <a:latin typeface="Segoe UI Light" pitchFamily="34" charset="0"/>
              </a:rPr>
              <a:t>displays controls</a:t>
            </a:r>
          </a:p>
          <a:p>
            <a:pPr marL="3175" defTabSz="914363">
              <a:lnSpc>
                <a:spcPct val="90000"/>
              </a:lnSpc>
              <a:spcAft>
                <a:spcPts val="900"/>
              </a:spcAft>
              <a:buSzPct val="80000"/>
            </a:pPr>
            <a:r>
              <a:rPr lang="en-US" sz="3200" b="1" spc="-100" dirty="0">
                <a:solidFill>
                  <a:schemeClr val="accent2"/>
                </a:solidFill>
              </a:rPr>
              <a:t>preload</a:t>
            </a:r>
            <a:r>
              <a:rPr lang="en-US" sz="3200" spc="-100" dirty="0">
                <a:gradFill>
                  <a:gsLst>
                    <a:gs pos="0">
                      <a:srgbClr val="595959"/>
                    </a:gs>
                    <a:gs pos="86000">
                      <a:srgbClr val="595959"/>
                    </a:gs>
                  </a:gsLst>
                  <a:lin ang="5400000" scaled="0"/>
                </a:gradFill>
                <a:latin typeface="Segoe UI Light" pitchFamily="34" charset="0"/>
              </a:rPr>
              <a:t> – if present </a:t>
            </a:r>
            <a:br>
              <a:rPr lang="en-US" sz="3200" spc="-100" dirty="0">
                <a:gradFill>
                  <a:gsLst>
                    <a:gs pos="0">
                      <a:srgbClr val="595959"/>
                    </a:gs>
                    <a:gs pos="86000">
                      <a:srgbClr val="595959"/>
                    </a:gs>
                  </a:gsLst>
                  <a:lin ang="5400000" scaled="0"/>
                </a:gradFill>
                <a:latin typeface="Segoe UI Light" pitchFamily="34" charset="0"/>
              </a:rPr>
            </a:br>
            <a:r>
              <a:rPr lang="en-US" sz="3200" spc="-100" dirty="0">
                <a:gradFill>
                  <a:gsLst>
                    <a:gs pos="0">
                      <a:srgbClr val="595959"/>
                    </a:gs>
                    <a:gs pos="86000">
                      <a:srgbClr val="595959"/>
                    </a:gs>
                  </a:gsLst>
                  <a:lin ang="5400000" scaled="0"/>
                </a:gradFill>
                <a:latin typeface="Segoe UI Light" pitchFamily="34" charset="0"/>
              </a:rPr>
              <a:t>loads source at page load</a:t>
            </a:r>
          </a:p>
        </p:txBody>
      </p:sp>
    </p:spTree>
    <p:extLst>
      <p:ext uri="{BB962C8B-B14F-4D97-AF65-F5344CB8AC3E}">
        <p14:creationId xmlns:p14="http://schemas.microsoft.com/office/powerpoint/2010/main" val="218015020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21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p:nvPr>
        </p:nvSpPr>
        <p:spPr>
          <a:xfrm>
            <a:off x="560798" y="8994"/>
            <a:ext cx="11079822" cy="1325563"/>
          </a:xfrm>
        </p:spPr>
        <p:txBody>
          <a:bodyPr>
            <a:normAutofit/>
          </a:bodyPr>
          <a:lstStyle/>
          <a:p>
            <a:r>
              <a:rPr lang="en-US" dirty="0" smtClean="0"/>
              <a:t>Why do you care?</a:t>
            </a:r>
            <a:endParaRPr lang="en-US" dirty="0"/>
          </a:p>
        </p:txBody>
      </p:sp>
      <p:graphicFrame>
        <p:nvGraphicFramePr>
          <p:cNvPr id="6" name="Diagram 5"/>
          <p:cNvGraphicFramePr/>
          <p:nvPr>
            <p:extLst>
              <p:ext uri="{D42A27DB-BD31-4B8C-83A1-F6EECF244321}">
                <p14:modId xmlns:p14="http://schemas.microsoft.com/office/powerpoint/2010/main" val="878858564"/>
              </p:ext>
            </p:extLst>
          </p:nvPr>
        </p:nvGraphicFramePr>
        <p:xfrm>
          <a:off x="0" y="1695449"/>
          <a:ext cx="6342743" cy="45602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17396" y="2336800"/>
            <a:ext cx="6174604" cy="3258458"/>
          </a:xfrm>
          <a:prstGeom prst="rect">
            <a:avLst/>
          </a:prstGeom>
        </p:spPr>
      </p:pic>
    </p:spTree>
    <p:extLst>
      <p:ext uri="{BB962C8B-B14F-4D97-AF65-F5344CB8AC3E}">
        <p14:creationId xmlns:p14="http://schemas.microsoft.com/office/powerpoint/2010/main" val="266579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534886"/>
            <a:ext cx="5977126" cy="2209799"/>
          </a:xfrm>
        </p:spPr>
        <p:txBody>
          <a:bodyPr/>
          <a:lstStyle/>
          <a:p>
            <a:r>
              <a:rPr lang="en-US" dirty="0" smtClean="0"/>
              <a:t>HTML5 examples:</a:t>
            </a:r>
            <a:br>
              <a:rPr lang="en-US" dirty="0" smtClean="0"/>
            </a:br>
            <a:r>
              <a:rPr lang="en-US" dirty="0" smtClean="0">
                <a:hlinkClick r:id="rId2"/>
              </a:rPr>
              <a:t>Photosynth 2</a:t>
            </a:r>
            <a:r>
              <a:rPr lang="en-US" dirty="0" smtClean="0"/>
              <a:t/>
            </a:r>
            <a:br>
              <a:rPr lang="en-US" dirty="0" smtClean="0"/>
            </a:br>
            <a:r>
              <a:rPr lang="en-US" dirty="0" smtClean="0">
                <a:hlinkClick r:id="rId3"/>
              </a:rPr>
              <a:t>Hover</a:t>
            </a:r>
            <a:r>
              <a:rPr lang="en-US" dirty="0" smtClean="0"/>
              <a:t/>
            </a:r>
            <a:br>
              <a:rPr lang="en-US" dirty="0" smtClean="0"/>
            </a:br>
            <a:r>
              <a:rPr lang="en-US" dirty="0" err="1">
                <a:hlinkClick r:id="rId4"/>
              </a:rPr>
              <a:t>contre</a:t>
            </a:r>
            <a:r>
              <a:rPr lang="en-US" dirty="0">
                <a:hlinkClick r:id="rId4"/>
              </a:rPr>
              <a:t> </a:t>
            </a:r>
            <a:r>
              <a:rPr lang="en-US" dirty="0" smtClean="0">
                <a:hlinkClick r:id="rId4"/>
              </a:rPr>
              <a:t>jour</a:t>
            </a:r>
            <a:r>
              <a:rPr lang="en-US" dirty="0" smtClean="0"/>
              <a:t/>
            </a:r>
            <a:br>
              <a:rPr lang="en-US" dirty="0" smtClean="0"/>
            </a:br>
            <a:r>
              <a:rPr lang="en-US" dirty="0" smtClean="0"/>
              <a:t>	</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79977214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60798" y="-950"/>
            <a:ext cx="11079822" cy="1325563"/>
          </a:xfrm>
        </p:spPr>
        <p:txBody>
          <a:bodyPr/>
          <a:lstStyle/>
          <a:p>
            <a:r>
              <a:rPr lang="en-US" dirty="0" smtClean="0"/>
              <a:t>Visual Studio Online</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0229" y="1070591"/>
            <a:ext cx="8911771" cy="5787409"/>
          </a:xfrm>
          <a:prstGeom prst="rect">
            <a:avLst/>
          </a:prstGeom>
        </p:spPr>
      </p:pic>
    </p:spTree>
    <p:extLst>
      <p:ext uri="{BB962C8B-B14F-4D97-AF65-F5344CB8AC3E}">
        <p14:creationId xmlns:p14="http://schemas.microsoft.com/office/powerpoint/2010/main" val="2015013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8994"/>
            <a:ext cx="11079822" cy="1325563"/>
          </a:xfrm>
        </p:spPr>
        <p:txBody>
          <a:bodyPr/>
          <a:lstStyle/>
          <a:p>
            <a:r>
              <a:rPr lang="en-US" dirty="0" smtClean="0"/>
              <a:t>Map of Web Browser Standards</a:t>
            </a:r>
            <a:endParaRPr lang="en-US" dirty="0"/>
          </a:p>
        </p:txBody>
      </p:sp>
      <p:grpSp>
        <p:nvGrpSpPr>
          <p:cNvPr id="102" name="Group 101"/>
          <p:cNvGrpSpPr/>
          <p:nvPr/>
        </p:nvGrpSpPr>
        <p:grpSpPr>
          <a:xfrm>
            <a:off x="774687" y="2059806"/>
            <a:ext cx="8681066" cy="3878980"/>
            <a:chOff x="520686" y="1936513"/>
            <a:chExt cx="10156137" cy="4002273"/>
          </a:xfrm>
        </p:grpSpPr>
        <p:sp>
          <p:nvSpPr>
            <p:cNvPr id="5" name="Rectangle 4"/>
            <p:cNvSpPr/>
            <p:nvPr/>
          </p:nvSpPr>
          <p:spPr>
            <a:xfrm>
              <a:off x="520687" y="4246575"/>
              <a:ext cx="8457399" cy="1692211"/>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221330" tIns="221330" rIns="221330" bIns="221330" numCol="1" spcCol="1270" anchor="ctr" anchorCtr="0">
              <a:noAutofit/>
              <a:sp3d extrusionH="28000" prstMaterial="matte"/>
            </a:bodyPr>
            <a:lstStyle/>
            <a:p>
              <a:pPr algn="ctr" defTabSz="1955800">
                <a:lnSpc>
                  <a:spcPct val="90000"/>
                </a:lnSpc>
                <a:spcBef>
                  <a:spcPct val="0"/>
                </a:spcBef>
                <a:spcAft>
                  <a:spcPct val="35000"/>
                </a:spcAft>
              </a:pPr>
              <a:r>
                <a:rPr lang="en-US" sz="4400" dirty="0">
                  <a:solidFill>
                    <a:schemeClr val="lt1">
                      <a:alpha val="99000"/>
                    </a:schemeClr>
                  </a:solidFill>
                </a:rPr>
                <a:t>W3C</a:t>
              </a:r>
            </a:p>
          </p:txBody>
        </p:sp>
        <p:sp>
          <p:nvSpPr>
            <p:cNvPr id="6" name="Rectangle 5"/>
            <p:cNvSpPr/>
            <p:nvPr/>
          </p:nvSpPr>
          <p:spPr>
            <a:xfrm>
              <a:off x="5206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1556" tIns="81556" rIns="81556" bIns="81556"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HTML</a:t>
              </a:r>
            </a:p>
          </p:txBody>
        </p:sp>
        <p:sp>
          <p:nvSpPr>
            <p:cNvPr id="15" name="Rectangle 14"/>
            <p:cNvSpPr/>
            <p:nvPr/>
          </p:nvSpPr>
          <p:spPr>
            <a:xfrm>
              <a:off x="22349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CSS</a:t>
              </a:r>
            </a:p>
          </p:txBody>
        </p:sp>
        <p:sp>
          <p:nvSpPr>
            <p:cNvPr id="44" name="Rectangle 43"/>
            <p:cNvSpPr/>
            <p:nvPr/>
          </p:nvSpPr>
          <p:spPr>
            <a:xfrm>
              <a:off x="39492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Web Apps</a:t>
              </a:r>
            </a:p>
          </p:txBody>
        </p:sp>
        <p:sp>
          <p:nvSpPr>
            <p:cNvPr id="77" name="Rectangle 76"/>
            <p:cNvSpPr/>
            <p:nvPr/>
          </p:nvSpPr>
          <p:spPr>
            <a:xfrm>
              <a:off x="56635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91906" tIns="91906" rIns="91906" bIns="91906"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SVG</a:t>
              </a:r>
            </a:p>
          </p:txBody>
        </p:sp>
        <p:sp>
          <p:nvSpPr>
            <p:cNvPr id="90" name="Rectangle 89"/>
            <p:cNvSpPr/>
            <p:nvPr/>
          </p:nvSpPr>
          <p:spPr>
            <a:xfrm>
              <a:off x="73778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36773" tIns="36773" rIns="36773" bIns="36773" numCol="1" spcCol="1270" anchor="ctr" anchorCtr="0">
              <a:noAutofit/>
              <a:sp3d extrusionH="28000" prstMaterial="matte"/>
            </a:bodyPr>
            <a:lstStyle/>
            <a:p>
              <a:pPr algn="ctr" defTabSz="400050">
                <a:lnSpc>
                  <a:spcPct val="90000"/>
                </a:lnSpc>
                <a:spcBef>
                  <a:spcPct val="0"/>
                </a:spcBef>
                <a:spcAft>
                  <a:spcPct val="35000"/>
                </a:spcAft>
              </a:pPr>
              <a:r>
                <a:rPr lang="en-US" sz="1600" dirty="0">
                  <a:solidFill>
                    <a:schemeClr val="lt1">
                      <a:alpha val="99000"/>
                    </a:schemeClr>
                  </a:solidFill>
                </a:rPr>
                <a:t>Geolocation</a:t>
              </a:r>
            </a:p>
          </p:txBody>
        </p:sp>
        <p:sp>
          <p:nvSpPr>
            <p:cNvPr id="92" name="Rectangle 91"/>
            <p:cNvSpPr/>
            <p:nvPr/>
          </p:nvSpPr>
          <p:spPr>
            <a:xfrm>
              <a:off x="9076624" y="4246575"/>
              <a:ext cx="1600199" cy="1692211"/>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91894" tIns="91894" rIns="91894" bIns="91894" numCol="1" spcCol="1270" anchor="ctr" anchorCtr="0">
              <a:noAutofit/>
              <a:sp3d extrusionH="28000" prstMaterial="matte"/>
            </a:bodyPr>
            <a:lstStyle/>
            <a:p>
              <a:pPr algn="ctr" defTabSz="800100">
                <a:lnSpc>
                  <a:spcPct val="90000"/>
                </a:lnSpc>
                <a:spcBef>
                  <a:spcPct val="0"/>
                </a:spcBef>
                <a:spcAft>
                  <a:spcPct val="35000"/>
                </a:spcAft>
              </a:pPr>
              <a:r>
                <a:rPr lang="en-US" dirty="0">
                  <a:solidFill>
                    <a:schemeClr val="lt1">
                      <a:alpha val="99000"/>
                    </a:schemeClr>
                  </a:solidFill>
                </a:rPr>
                <a:t>ECMA</a:t>
              </a:r>
              <a:endParaRPr lang="en-US" sz="2200" dirty="0">
                <a:solidFill>
                  <a:schemeClr val="lt1">
                    <a:alpha val="99000"/>
                  </a:schemeClr>
                </a:solidFill>
              </a:endParaRPr>
            </a:p>
          </p:txBody>
        </p:sp>
        <p:sp>
          <p:nvSpPr>
            <p:cNvPr id="93" name="Rectangle 92"/>
            <p:cNvSpPr/>
            <p:nvPr/>
          </p:nvSpPr>
          <p:spPr>
            <a:xfrm>
              <a:off x="9076623"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4251" tIns="84251" rIns="84251" bIns="84251"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ECMA Script  262</a:t>
              </a:r>
            </a:p>
          </p:txBody>
        </p:sp>
      </p:grpSp>
      <p:sp>
        <p:nvSpPr>
          <p:cNvPr id="97" name="TextBox 96"/>
          <p:cNvSpPr txBox="1"/>
          <p:nvPr/>
        </p:nvSpPr>
        <p:spPr>
          <a:xfrm>
            <a:off x="10057676" y="2852614"/>
            <a:ext cx="1598258" cy="523220"/>
          </a:xfrm>
          <a:prstGeom prst="rect">
            <a:avLst/>
          </a:prstGeom>
          <a:noFill/>
        </p:spPr>
        <p:txBody>
          <a:bodyPr vert="horz" wrap="none" rtlCol="0">
            <a:spAutoFit/>
          </a:bodyPr>
          <a:lstStyle/>
          <a:p>
            <a:r>
              <a:rPr lang="en-US" sz="2800" dirty="0" smtClean="0">
                <a:solidFill>
                  <a:schemeClr val="bg1"/>
                </a:solidFill>
              </a:rPr>
              <a:t>Standard</a:t>
            </a:r>
            <a:endParaRPr lang="en-US" sz="2800" dirty="0">
              <a:solidFill>
                <a:schemeClr val="bg1"/>
              </a:solidFill>
            </a:endParaRPr>
          </a:p>
        </p:txBody>
      </p:sp>
      <p:sp>
        <p:nvSpPr>
          <p:cNvPr id="98" name="TextBox 97"/>
          <p:cNvSpPr txBox="1"/>
          <p:nvPr/>
        </p:nvSpPr>
        <p:spPr>
          <a:xfrm>
            <a:off x="10057676" y="4641691"/>
            <a:ext cx="1848326" cy="954107"/>
          </a:xfrm>
          <a:prstGeom prst="rect">
            <a:avLst/>
          </a:prstGeom>
          <a:noFill/>
        </p:spPr>
        <p:txBody>
          <a:bodyPr vert="horz" wrap="none" rtlCol="0">
            <a:spAutoFit/>
          </a:bodyPr>
          <a:lstStyle/>
          <a:p>
            <a:r>
              <a:rPr lang="en-US" sz="2800" dirty="0" smtClean="0">
                <a:solidFill>
                  <a:schemeClr val="bg1"/>
                </a:solidFill>
              </a:rPr>
              <a:t>Standards </a:t>
            </a:r>
          </a:p>
          <a:p>
            <a:pPr algn="ctr"/>
            <a:r>
              <a:rPr lang="en-US" sz="2800" dirty="0" smtClean="0">
                <a:solidFill>
                  <a:schemeClr val="bg1"/>
                </a:solidFill>
              </a:rPr>
              <a:t>Body</a:t>
            </a:r>
            <a:endParaRPr lang="en-US" sz="2800" dirty="0">
              <a:solidFill>
                <a:schemeClr val="bg1"/>
              </a:solidFill>
            </a:endParaRPr>
          </a:p>
        </p:txBody>
      </p:sp>
    </p:spTree>
    <p:extLst>
      <p:ext uri="{BB962C8B-B14F-4D97-AF65-F5344CB8AC3E}">
        <p14:creationId xmlns:p14="http://schemas.microsoft.com/office/powerpoint/2010/main" val="2516562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ck 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89FD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Gree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zure Noi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907</TotalTime>
  <Words>2182</Words>
  <Application>Microsoft Office PowerPoint</Application>
  <PresentationFormat>Widescreen</PresentationFormat>
  <Paragraphs>603</Paragraphs>
  <Slides>56</Slides>
  <Notes>20</Notes>
  <HiddenSlides>5</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56</vt:i4>
      </vt:variant>
    </vt:vector>
  </HeadingPairs>
  <TitlesOfParts>
    <vt:vector size="73" baseType="lpstr">
      <vt:lpstr>Arial</vt:lpstr>
      <vt:lpstr>Calibri</vt:lpstr>
      <vt:lpstr>Consolas</vt:lpstr>
      <vt:lpstr>Segoe Light</vt:lpstr>
      <vt:lpstr>Segoe UI</vt:lpstr>
      <vt:lpstr>Segoe UI Light</vt:lpstr>
      <vt:lpstr>Segoe UI Semibold</vt:lpstr>
      <vt:lpstr>Segoe UI Semilight</vt:lpstr>
      <vt:lpstr>Wingdings</vt:lpstr>
      <vt:lpstr>Deck Title Slide</vt:lpstr>
      <vt:lpstr>Azure Medium</vt:lpstr>
      <vt:lpstr>Azure Green</vt:lpstr>
      <vt:lpstr>Azure Graphite</vt:lpstr>
      <vt:lpstr>Azure Dark</vt:lpstr>
      <vt:lpstr>Azure Basic</vt:lpstr>
      <vt:lpstr>Azure Noir</vt:lpstr>
      <vt:lpstr>think-cell Slide</vt:lpstr>
      <vt:lpstr>Building web front ends  for desktop and mobile using the latest web standards</vt:lpstr>
      <vt:lpstr>Agenda</vt:lpstr>
      <vt:lpstr>Modern Web Standards</vt:lpstr>
      <vt:lpstr>HTML5</vt:lpstr>
      <vt:lpstr>What is HTML5?</vt:lpstr>
      <vt:lpstr>Why do you care?</vt:lpstr>
      <vt:lpstr>HTML5 examples: Photosynth 2 Hover contre jour  </vt:lpstr>
      <vt:lpstr>Visual Studio Online</vt:lpstr>
      <vt:lpstr>Map of Web Browser Standards</vt:lpstr>
      <vt:lpstr>PowerPoint Presentation</vt:lpstr>
      <vt:lpstr>Building with standards</vt:lpstr>
      <vt:lpstr>New HTML5 Markup Elements</vt:lpstr>
      <vt:lpstr>New HTML5 Markup Elements</vt:lpstr>
      <vt:lpstr>Bootstrap</vt:lpstr>
      <vt:lpstr>Bootstrap – Why use it?</vt:lpstr>
      <vt:lpstr>Bootstrap Features</vt:lpstr>
      <vt:lpstr>Bootstrap Grid system</vt:lpstr>
      <vt:lpstr>Bootstrap Grid system</vt:lpstr>
      <vt:lpstr>Bootstrap components</vt:lpstr>
      <vt:lpstr>Bootstrap - Visual Studio support</vt:lpstr>
      <vt:lpstr>http://getbootstrap.com/</vt:lpstr>
      <vt:lpstr>Demo</vt:lpstr>
      <vt:lpstr>Introducing Microsoft Edge</vt:lpstr>
      <vt:lpstr>Rendering engines overview</vt:lpstr>
      <vt:lpstr>Microsoft EdgeHTML rendering engine</vt:lpstr>
      <vt:lpstr>PowerPoint Presentation</vt:lpstr>
      <vt:lpstr>Microsoft Edge is evergreen browser</vt:lpstr>
      <vt:lpstr>Legacy compatibility</vt:lpstr>
      <vt:lpstr>Modern web interoperability</vt:lpstr>
      <vt:lpstr>Interoperable UA string</vt:lpstr>
      <vt:lpstr>Securing Microsoft Edge</vt:lpstr>
      <vt:lpstr>http://dev.modern.ie/</vt:lpstr>
      <vt:lpstr>JavaScript Libraries and Tools</vt:lpstr>
      <vt:lpstr>Who Uses jQuery?</vt:lpstr>
      <vt:lpstr>jQuery – why so popular?</vt:lpstr>
      <vt:lpstr>jQuery Community</vt:lpstr>
      <vt:lpstr>jQuery Fundamentals</vt:lpstr>
      <vt:lpstr>Demo</vt:lpstr>
      <vt:lpstr>JavaScript Tools</vt:lpstr>
      <vt:lpstr>Grunt</vt:lpstr>
      <vt:lpstr>Gulp</vt:lpstr>
      <vt:lpstr>Bower</vt:lpstr>
      <vt:lpstr>Single Page Applications</vt:lpstr>
      <vt:lpstr>Comparison: standard page requests</vt:lpstr>
      <vt:lpstr>Comparison: Single Page Application</vt:lpstr>
      <vt:lpstr>Knockout.js</vt:lpstr>
      <vt:lpstr>AngularJS</vt:lpstr>
      <vt:lpstr>Ember.js</vt:lpstr>
      <vt:lpstr>Demo</vt:lpstr>
      <vt:lpstr>Summary</vt:lpstr>
      <vt:lpstr>PowerPoint Presentation</vt:lpstr>
      <vt:lpstr>Canvas</vt:lpstr>
      <vt:lpstr>HTML 5 &lt;video&gt;</vt:lpstr>
      <vt:lpstr>HTML 5 &lt;video&gt; Attributes</vt:lpstr>
      <vt:lpstr>Multiple HTML 5 &lt;video&gt; Sources?</vt:lpstr>
      <vt:lpstr>HTML 5 &lt;audio&gt;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Galloway</dc:creator>
  <cp:lastModifiedBy>Mariano Vazquez</cp:lastModifiedBy>
  <cp:revision>148</cp:revision>
  <dcterms:created xsi:type="dcterms:W3CDTF">2013-08-05T17:04:56Z</dcterms:created>
  <dcterms:modified xsi:type="dcterms:W3CDTF">2015-06-26T21:23:17Z</dcterms:modified>
</cp:coreProperties>
</file>